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85" r:id="rId6"/>
    <p:sldId id="278" r:id="rId7"/>
    <p:sldId id="289" r:id="rId8"/>
    <p:sldId id="291" r:id="rId9"/>
    <p:sldId id="292" r:id="rId10"/>
    <p:sldId id="290" r:id="rId11"/>
    <p:sldId id="302" r:id="rId12"/>
    <p:sldId id="297" r:id="rId13"/>
    <p:sldId id="293" r:id="rId14"/>
    <p:sldId id="298" r:id="rId15"/>
    <p:sldId id="300" r:id="rId16"/>
    <p:sldId id="301" r:id="rId17"/>
    <p:sldId id="303" r:id="rId18"/>
    <p:sldId id="296" r:id="rId19"/>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595" autoAdjust="0"/>
  </p:normalViewPr>
  <p:slideViewPr>
    <p:cSldViewPr snapToGrid="0">
      <p:cViewPr varScale="1">
        <p:scale>
          <a:sx n="80" d="100"/>
          <a:sy n="80" d="100"/>
        </p:scale>
        <p:origin x="-206" y="48"/>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534C20-BB99-48C5-A713-31ACC4A93CB1}"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5AC3C0FB-745C-4B29-BD60-69B7C22E18CC}">
      <dgm:prSet/>
      <dgm:spPr/>
      <dgm:t>
        <a:bodyPr/>
        <a:lstStyle/>
        <a:p>
          <a:pPr>
            <a:lnSpc>
              <a:spcPct val="100000"/>
            </a:lnSpc>
          </a:pPr>
          <a:r>
            <a:rPr lang="en-GB" dirty="0"/>
            <a:t>What is TV Time?</a:t>
          </a:r>
          <a:endParaRPr lang="en-US" dirty="0"/>
        </a:p>
      </dgm:t>
    </dgm:pt>
    <dgm:pt modelId="{D8574055-A37D-488B-95E5-4AF94EF3B911}" type="parTrans" cxnId="{DAC735B4-B5CE-4333-A8FE-BACC8ADAE6E1}">
      <dgm:prSet/>
      <dgm:spPr/>
      <dgm:t>
        <a:bodyPr/>
        <a:lstStyle/>
        <a:p>
          <a:endParaRPr lang="en-US"/>
        </a:p>
      </dgm:t>
    </dgm:pt>
    <dgm:pt modelId="{C1895050-1050-4F8E-8346-0BA1701F2157}" type="sibTrans" cxnId="{DAC735B4-B5CE-4333-A8FE-BACC8ADAE6E1}">
      <dgm:prSet/>
      <dgm:spPr/>
      <dgm:t>
        <a:bodyPr/>
        <a:lstStyle/>
        <a:p>
          <a:endParaRPr lang="en-US"/>
        </a:p>
      </dgm:t>
    </dgm:pt>
    <dgm:pt modelId="{85C6E591-F1D7-4835-9F0C-73722AD5D4A8}">
      <dgm:prSet/>
      <dgm:spPr/>
      <dgm:t>
        <a:bodyPr/>
        <a:lstStyle/>
        <a:p>
          <a:pPr>
            <a:lnSpc>
              <a:spcPct val="100000"/>
            </a:lnSpc>
          </a:pPr>
          <a:r>
            <a:rPr lang="en-GB" dirty="0"/>
            <a:t>What is the  target audience?</a:t>
          </a:r>
          <a:endParaRPr lang="en-US" dirty="0"/>
        </a:p>
      </dgm:t>
    </dgm:pt>
    <dgm:pt modelId="{7F06BCFE-CDA1-44CC-9FB8-B1AB14A375F2}" type="parTrans" cxnId="{FEC280AB-FDDC-48A1-8D5F-1ABF718DE90D}">
      <dgm:prSet/>
      <dgm:spPr/>
      <dgm:t>
        <a:bodyPr/>
        <a:lstStyle/>
        <a:p>
          <a:endParaRPr lang="en-US"/>
        </a:p>
      </dgm:t>
    </dgm:pt>
    <dgm:pt modelId="{6377D295-D273-4BB5-8436-52843C8DD266}" type="sibTrans" cxnId="{FEC280AB-FDDC-48A1-8D5F-1ABF718DE90D}">
      <dgm:prSet/>
      <dgm:spPr/>
      <dgm:t>
        <a:bodyPr/>
        <a:lstStyle/>
        <a:p>
          <a:endParaRPr lang="en-US"/>
        </a:p>
      </dgm:t>
    </dgm:pt>
    <dgm:pt modelId="{004C8FA1-F522-4A24-9F4A-CB24865874F6}">
      <dgm:prSet/>
      <dgm:spPr/>
      <dgm:t>
        <a:bodyPr/>
        <a:lstStyle/>
        <a:p>
          <a:pPr>
            <a:lnSpc>
              <a:spcPct val="100000"/>
            </a:lnSpc>
          </a:pPr>
          <a:r>
            <a:rPr lang="en-GB" dirty="0"/>
            <a:t>Why did we choose this project?</a:t>
          </a:r>
          <a:endParaRPr lang="en-US" dirty="0"/>
        </a:p>
      </dgm:t>
    </dgm:pt>
    <dgm:pt modelId="{48003FED-1A5A-40E1-9352-2087BF115FF0}" type="parTrans" cxnId="{4CC55DE6-0097-447F-B68A-52D90DC728AF}">
      <dgm:prSet/>
      <dgm:spPr/>
      <dgm:t>
        <a:bodyPr/>
        <a:lstStyle/>
        <a:p>
          <a:endParaRPr lang="en-US"/>
        </a:p>
      </dgm:t>
    </dgm:pt>
    <dgm:pt modelId="{7E92CA4D-5DEE-475D-A72F-A4EDC5B235BB}" type="sibTrans" cxnId="{4CC55DE6-0097-447F-B68A-52D90DC728AF}">
      <dgm:prSet/>
      <dgm:spPr/>
      <dgm:t>
        <a:bodyPr/>
        <a:lstStyle/>
        <a:p>
          <a:endParaRPr lang="en-US"/>
        </a:p>
      </dgm:t>
    </dgm:pt>
    <dgm:pt modelId="{DFA98BFD-585B-4D07-9D77-CF54416E0F9F}" type="pres">
      <dgm:prSet presAssocID="{E0534C20-BB99-48C5-A713-31ACC4A93CB1}" presName="root" presStyleCnt="0">
        <dgm:presLayoutVars>
          <dgm:dir/>
          <dgm:resizeHandles val="exact"/>
        </dgm:presLayoutVars>
      </dgm:prSet>
      <dgm:spPr/>
    </dgm:pt>
    <dgm:pt modelId="{B9CF0134-0711-426C-ACF0-7867BEC7DDCD}" type="pres">
      <dgm:prSet presAssocID="{5AC3C0FB-745C-4B29-BD60-69B7C22E18CC}" presName="compNode" presStyleCnt="0"/>
      <dgm:spPr/>
    </dgm:pt>
    <dgm:pt modelId="{6064E782-DFFC-4B0A-9E10-C44E63DBC071}" type="pres">
      <dgm:prSet presAssocID="{5AC3C0FB-745C-4B29-BD60-69B7C22E18CC}" presName="bgRect" presStyleLbl="bgShp" presStyleIdx="0" presStyleCnt="3"/>
      <dgm:spPr/>
    </dgm:pt>
    <dgm:pt modelId="{3BCD9E76-416F-47A3-9308-ADABAC893442}" type="pres">
      <dgm:prSet presAssocID="{5AC3C0FB-745C-4B29-BD60-69B7C22E18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levision"/>
        </a:ext>
      </dgm:extLst>
    </dgm:pt>
    <dgm:pt modelId="{EAF0949F-3E3E-4B7E-A29B-9B072C4951D6}" type="pres">
      <dgm:prSet presAssocID="{5AC3C0FB-745C-4B29-BD60-69B7C22E18CC}" presName="spaceRect" presStyleCnt="0"/>
      <dgm:spPr/>
    </dgm:pt>
    <dgm:pt modelId="{18338370-9AA7-4F20-B927-7D809C144686}" type="pres">
      <dgm:prSet presAssocID="{5AC3C0FB-745C-4B29-BD60-69B7C22E18CC}" presName="parTx" presStyleLbl="revTx" presStyleIdx="0" presStyleCnt="3">
        <dgm:presLayoutVars>
          <dgm:chMax val="0"/>
          <dgm:chPref val="0"/>
        </dgm:presLayoutVars>
      </dgm:prSet>
      <dgm:spPr/>
    </dgm:pt>
    <dgm:pt modelId="{FBD56885-833E-4B2C-A5D4-41A53B65B2CA}" type="pres">
      <dgm:prSet presAssocID="{C1895050-1050-4F8E-8346-0BA1701F2157}" presName="sibTrans" presStyleCnt="0"/>
      <dgm:spPr/>
    </dgm:pt>
    <dgm:pt modelId="{2FE0415C-E8AA-4F56-8D93-17877DE08473}" type="pres">
      <dgm:prSet presAssocID="{85C6E591-F1D7-4835-9F0C-73722AD5D4A8}" presName="compNode" presStyleCnt="0"/>
      <dgm:spPr/>
    </dgm:pt>
    <dgm:pt modelId="{9FBFAFDE-460C-45E0-AA2A-F57294CD9EE8}" type="pres">
      <dgm:prSet presAssocID="{85C6E591-F1D7-4835-9F0C-73722AD5D4A8}" presName="bgRect" presStyleLbl="bgShp" presStyleIdx="1" presStyleCnt="3"/>
      <dgm:spPr/>
    </dgm:pt>
    <dgm:pt modelId="{C85788B5-2E93-4F45-855F-CAAFF3FE597E}" type="pres">
      <dgm:prSet presAssocID="{85C6E591-F1D7-4835-9F0C-73722AD5D4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9730B431-FC16-4BE3-867B-93688B41AF43}" type="pres">
      <dgm:prSet presAssocID="{85C6E591-F1D7-4835-9F0C-73722AD5D4A8}" presName="spaceRect" presStyleCnt="0"/>
      <dgm:spPr/>
    </dgm:pt>
    <dgm:pt modelId="{9D7091CC-57EE-4498-AED1-DB71F7DB54E0}" type="pres">
      <dgm:prSet presAssocID="{85C6E591-F1D7-4835-9F0C-73722AD5D4A8}" presName="parTx" presStyleLbl="revTx" presStyleIdx="1" presStyleCnt="3">
        <dgm:presLayoutVars>
          <dgm:chMax val="0"/>
          <dgm:chPref val="0"/>
        </dgm:presLayoutVars>
      </dgm:prSet>
      <dgm:spPr/>
    </dgm:pt>
    <dgm:pt modelId="{EA41997D-54D8-45A5-BF8D-A06EC32B5D47}" type="pres">
      <dgm:prSet presAssocID="{6377D295-D273-4BB5-8436-52843C8DD266}" presName="sibTrans" presStyleCnt="0"/>
      <dgm:spPr/>
    </dgm:pt>
    <dgm:pt modelId="{34D604FC-450B-483B-B1E3-B66FA59AB079}" type="pres">
      <dgm:prSet presAssocID="{004C8FA1-F522-4A24-9F4A-CB24865874F6}" presName="compNode" presStyleCnt="0"/>
      <dgm:spPr/>
    </dgm:pt>
    <dgm:pt modelId="{8C9BA241-20DD-4F45-B54F-2BBB2BEE88AB}" type="pres">
      <dgm:prSet presAssocID="{004C8FA1-F522-4A24-9F4A-CB24865874F6}" presName="bgRect" presStyleLbl="bgShp" presStyleIdx="2" presStyleCnt="3"/>
      <dgm:spPr/>
    </dgm:pt>
    <dgm:pt modelId="{00DAFCBA-2E71-4BC9-8040-AE9B7E1074B9}" type="pres">
      <dgm:prSet presAssocID="{004C8FA1-F522-4A24-9F4A-CB24865874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ting"/>
        </a:ext>
      </dgm:extLst>
    </dgm:pt>
    <dgm:pt modelId="{EBC223CA-2A9A-4502-9B91-C3793B53B2F3}" type="pres">
      <dgm:prSet presAssocID="{004C8FA1-F522-4A24-9F4A-CB24865874F6}" presName="spaceRect" presStyleCnt="0"/>
      <dgm:spPr/>
    </dgm:pt>
    <dgm:pt modelId="{6D45A255-ABAB-4D8F-9FE9-087FA2BDDD09}" type="pres">
      <dgm:prSet presAssocID="{004C8FA1-F522-4A24-9F4A-CB24865874F6}" presName="parTx" presStyleLbl="revTx" presStyleIdx="2" presStyleCnt="3">
        <dgm:presLayoutVars>
          <dgm:chMax val="0"/>
          <dgm:chPref val="0"/>
        </dgm:presLayoutVars>
      </dgm:prSet>
      <dgm:spPr/>
    </dgm:pt>
  </dgm:ptLst>
  <dgm:cxnLst>
    <dgm:cxn modelId="{CFC8794D-52ED-44EA-A8F4-C1F8895BD577}" type="presOf" srcId="{85C6E591-F1D7-4835-9F0C-73722AD5D4A8}" destId="{9D7091CC-57EE-4498-AED1-DB71F7DB54E0}" srcOrd="0" destOrd="0" presId="urn:microsoft.com/office/officeart/2018/2/layout/IconVerticalSolidList"/>
    <dgm:cxn modelId="{3FC73F8B-17B6-4F05-9B84-0CCC283588F6}" type="presOf" srcId="{004C8FA1-F522-4A24-9F4A-CB24865874F6}" destId="{6D45A255-ABAB-4D8F-9FE9-087FA2BDDD09}" srcOrd="0" destOrd="0" presId="urn:microsoft.com/office/officeart/2018/2/layout/IconVerticalSolidList"/>
    <dgm:cxn modelId="{41107A8F-4AAF-4212-BED9-BE757159D4E9}" type="presOf" srcId="{E0534C20-BB99-48C5-A713-31ACC4A93CB1}" destId="{DFA98BFD-585B-4D07-9D77-CF54416E0F9F}" srcOrd="0" destOrd="0" presId="urn:microsoft.com/office/officeart/2018/2/layout/IconVerticalSolidList"/>
    <dgm:cxn modelId="{8AB3D1A0-D1AA-4E68-80FD-DB9AD1A45152}" type="presOf" srcId="{5AC3C0FB-745C-4B29-BD60-69B7C22E18CC}" destId="{18338370-9AA7-4F20-B927-7D809C144686}" srcOrd="0" destOrd="0" presId="urn:microsoft.com/office/officeart/2018/2/layout/IconVerticalSolidList"/>
    <dgm:cxn modelId="{FEC280AB-FDDC-48A1-8D5F-1ABF718DE90D}" srcId="{E0534C20-BB99-48C5-A713-31ACC4A93CB1}" destId="{85C6E591-F1D7-4835-9F0C-73722AD5D4A8}" srcOrd="1" destOrd="0" parTransId="{7F06BCFE-CDA1-44CC-9FB8-B1AB14A375F2}" sibTransId="{6377D295-D273-4BB5-8436-52843C8DD266}"/>
    <dgm:cxn modelId="{DAC735B4-B5CE-4333-A8FE-BACC8ADAE6E1}" srcId="{E0534C20-BB99-48C5-A713-31ACC4A93CB1}" destId="{5AC3C0FB-745C-4B29-BD60-69B7C22E18CC}" srcOrd="0" destOrd="0" parTransId="{D8574055-A37D-488B-95E5-4AF94EF3B911}" sibTransId="{C1895050-1050-4F8E-8346-0BA1701F2157}"/>
    <dgm:cxn modelId="{4CC55DE6-0097-447F-B68A-52D90DC728AF}" srcId="{E0534C20-BB99-48C5-A713-31ACC4A93CB1}" destId="{004C8FA1-F522-4A24-9F4A-CB24865874F6}" srcOrd="2" destOrd="0" parTransId="{48003FED-1A5A-40E1-9352-2087BF115FF0}" sibTransId="{7E92CA4D-5DEE-475D-A72F-A4EDC5B235BB}"/>
    <dgm:cxn modelId="{4CAD4EBC-7DD4-4909-AF94-9527DFC9AEC2}" type="presParOf" srcId="{DFA98BFD-585B-4D07-9D77-CF54416E0F9F}" destId="{B9CF0134-0711-426C-ACF0-7867BEC7DDCD}" srcOrd="0" destOrd="0" presId="urn:microsoft.com/office/officeart/2018/2/layout/IconVerticalSolidList"/>
    <dgm:cxn modelId="{726FB746-9C4C-4B4A-A007-694E076839AA}" type="presParOf" srcId="{B9CF0134-0711-426C-ACF0-7867BEC7DDCD}" destId="{6064E782-DFFC-4B0A-9E10-C44E63DBC071}" srcOrd="0" destOrd="0" presId="urn:microsoft.com/office/officeart/2018/2/layout/IconVerticalSolidList"/>
    <dgm:cxn modelId="{76E68B86-9809-48FE-9A9C-8A8F31635FA1}" type="presParOf" srcId="{B9CF0134-0711-426C-ACF0-7867BEC7DDCD}" destId="{3BCD9E76-416F-47A3-9308-ADABAC893442}" srcOrd="1" destOrd="0" presId="urn:microsoft.com/office/officeart/2018/2/layout/IconVerticalSolidList"/>
    <dgm:cxn modelId="{C4C5DA69-1DF4-4334-97A6-55EBBA68BBCB}" type="presParOf" srcId="{B9CF0134-0711-426C-ACF0-7867BEC7DDCD}" destId="{EAF0949F-3E3E-4B7E-A29B-9B072C4951D6}" srcOrd="2" destOrd="0" presId="urn:microsoft.com/office/officeart/2018/2/layout/IconVerticalSolidList"/>
    <dgm:cxn modelId="{3F783545-6293-4BE4-92F2-B2C078E9D93E}" type="presParOf" srcId="{B9CF0134-0711-426C-ACF0-7867BEC7DDCD}" destId="{18338370-9AA7-4F20-B927-7D809C144686}" srcOrd="3" destOrd="0" presId="urn:microsoft.com/office/officeart/2018/2/layout/IconVerticalSolidList"/>
    <dgm:cxn modelId="{3F16672C-A837-451D-B3F8-5C211CBBBC52}" type="presParOf" srcId="{DFA98BFD-585B-4D07-9D77-CF54416E0F9F}" destId="{FBD56885-833E-4B2C-A5D4-41A53B65B2CA}" srcOrd="1" destOrd="0" presId="urn:microsoft.com/office/officeart/2018/2/layout/IconVerticalSolidList"/>
    <dgm:cxn modelId="{F51BD932-F2D9-414C-8856-EDA30AF68C72}" type="presParOf" srcId="{DFA98BFD-585B-4D07-9D77-CF54416E0F9F}" destId="{2FE0415C-E8AA-4F56-8D93-17877DE08473}" srcOrd="2" destOrd="0" presId="urn:microsoft.com/office/officeart/2018/2/layout/IconVerticalSolidList"/>
    <dgm:cxn modelId="{B51868A1-EEDA-43CC-8A51-03C9C4EC1BBA}" type="presParOf" srcId="{2FE0415C-E8AA-4F56-8D93-17877DE08473}" destId="{9FBFAFDE-460C-45E0-AA2A-F57294CD9EE8}" srcOrd="0" destOrd="0" presId="urn:microsoft.com/office/officeart/2018/2/layout/IconVerticalSolidList"/>
    <dgm:cxn modelId="{EAA50560-2A94-488C-9FE6-089FBD505900}" type="presParOf" srcId="{2FE0415C-E8AA-4F56-8D93-17877DE08473}" destId="{C85788B5-2E93-4F45-855F-CAAFF3FE597E}" srcOrd="1" destOrd="0" presId="urn:microsoft.com/office/officeart/2018/2/layout/IconVerticalSolidList"/>
    <dgm:cxn modelId="{64ECBF40-2996-423A-8AAD-5D065DAE78A2}" type="presParOf" srcId="{2FE0415C-E8AA-4F56-8D93-17877DE08473}" destId="{9730B431-FC16-4BE3-867B-93688B41AF43}" srcOrd="2" destOrd="0" presId="urn:microsoft.com/office/officeart/2018/2/layout/IconVerticalSolidList"/>
    <dgm:cxn modelId="{7F903748-9689-4DED-A1A8-05D31023D53C}" type="presParOf" srcId="{2FE0415C-E8AA-4F56-8D93-17877DE08473}" destId="{9D7091CC-57EE-4498-AED1-DB71F7DB54E0}" srcOrd="3" destOrd="0" presId="urn:microsoft.com/office/officeart/2018/2/layout/IconVerticalSolidList"/>
    <dgm:cxn modelId="{FC234AD5-D521-4303-B138-72551BEA86D2}" type="presParOf" srcId="{DFA98BFD-585B-4D07-9D77-CF54416E0F9F}" destId="{EA41997D-54D8-45A5-BF8D-A06EC32B5D47}" srcOrd="3" destOrd="0" presId="urn:microsoft.com/office/officeart/2018/2/layout/IconVerticalSolidList"/>
    <dgm:cxn modelId="{C7201FA5-4B20-4840-8DF7-6B9B1C88A816}" type="presParOf" srcId="{DFA98BFD-585B-4D07-9D77-CF54416E0F9F}" destId="{34D604FC-450B-483B-B1E3-B66FA59AB079}" srcOrd="4" destOrd="0" presId="urn:microsoft.com/office/officeart/2018/2/layout/IconVerticalSolidList"/>
    <dgm:cxn modelId="{02642BC8-E4AE-4BED-B998-B2E86069108C}" type="presParOf" srcId="{34D604FC-450B-483B-B1E3-B66FA59AB079}" destId="{8C9BA241-20DD-4F45-B54F-2BBB2BEE88AB}" srcOrd="0" destOrd="0" presId="urn:microsoft.com/office/officeart/2018/2/layout/IconVerticalSolidList"/>
    <dgm:cxn modelId="{3DA99546-7E8D-4557-89DC-D2FA0B0FAD1F}" type="presParOf" srcId="{34D604FC-450B-483B-B1E3-B66FA59AB079}" destId="{00DAFCBA-2E71-4BC9-8040-AE9B7E1074B9}" srcOrd="1" destOrd="0" presId="urn:microsoft.com/office/officeart/2018/2/layout/IconVerticalSolidList"/>
    <dgm:cxn modelId="{FD0CA56F-7891-4495-994D-367EF9B4D314}" type="presParOf" srcId="{34D604FC-450B-483B-B1E3-B66FA59AB079}" destId="{EBC223CA-2A9A-4502-9B91-C3793B53B2F3}" srcOrd="2" destOrd="0" presId="urn:microsoft.com/office/officeart/2018/2/layout/IconVerticalSolidList"/>
    <dgm:cxn modelId="{A74A2263-9CDD-4EC0-8187-6E1CE1D4F320}" type="presParOf" srcId="{34D604FC-450B-483B-B1E3-B66FA59AB079}" destId="{6D45A255-ABAB-4D8F-9FE9-087FA2BDDD0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4E782-DFFC-4B0A-9E10-C44E63DBC071}">
      <dsp:nvSpPr>
        <dsp:cNvPr id="0" name=""/>
        <dsp:cNvSpPr/>
      </dsp:nvSpPr>
      <dsp:spPr>
        <a:xfrm>
          <a:off x="0" y="536"/>
          <a:ext cx="3924300" cy="12542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D9E76-416F-47A3-9308-ADABAC893442}">
      <dsp:nvSpPr>
        <dsp:cNvPr id="0" name=""/>
        <dsp:cNvSpPr/>
      </dsp:nvSpPr>
      <dsp:spPr>
        <a:xfrm>
          <a:off x="379417" y="282747"/>
          <a:ext cx="689849" cy="689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338370-9AA7-4F20-B927-7D809C144686}">
      <dsp:nvSpPr>
        <dsp:cNvPr id="0" name=""/>
        <dsp:cNvSpPr/>
      </dsp:nvSpPr>
      <dsp:spPr>
        <a:xfrm>
          <a:off x="1448684" y="536"/>
          <a:ext cx="2475615" cy="125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744" tIns="132744" rIns="132744" bIns="132744" numCol="1" spcCol="1270" anchor="ctr" anchorCtr="0">
          <a:noAutofit/>
        </a:bodyPr>
        <a:lstStyle/>
        <a:p>
          <a:pPr marL="0" lvl="0" indent="0" algn="l" defTabSz="889000">
            <a:lnSpc>
              <a:spcPct val="100000"/>
            </a:lnSpc>
            <a:spcBef>
              <a:spcPct val="0"/>
            </a:spcBef>
            <a:spcAft>
              <a:spcPct val="35000"/>
            </a:spcAft>
            <a:buNone/>
          </a:pPr>
          <a:r>
            <a:rPr lang="en-GB" sz="2000" kern="1200" dirty="0"/>
            <a:t>What is TV Time?</a:t>
          </a:r>
          <a:endParaRPr lang="en-US" sz="2000" kern="1200" dirty="0"/>
        </a:p>
      </dsp:txBody>
      <dsp:txXfrm>
        <a:off x="1448684" y="536"/>
        <a:ext cx="2475615" cy="1254272"/>
      </dsp:txXfrm>
    </dsp:sp>
    <dsp:sp modelId="{9FBFAFDE-460C-45E0-AA2A-F57294CD9EE8}">
      <dsp:nvSpPr>
        <dsp:cNvPr id="0" name=""/>
        <dsp:cNvSpPr/>
      </dsp:nvSpPr>
      <dsp:spPr>
        <a:xfrm>
          <a:off x="0" y="1568376"/>
          <a:ext cx="3924300" cy="12542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5788B5-2E93-4F45-855F-CAAFF3FE597E}">
      <dsp:nvSpPr>
        <dsp:cNvPr id="0" name=""/>
        <dsp:cNvSpPr/>
      </dsp:nvSpPr>
      <dsp:spPr>
        <a:xfrm>
          <a:off x="379417" y="1850587"/>
          <a:ext cx="689849" cy="689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091CC-57EE-4498-AED1-DB71F7DB54E0}">
      <dsp:nvSpPr>
        <dsp:cNvPr id="0" name=""/>
        <dsp:cNvSpPr/>
      </dsp:nvSpPr>
      <dsp:spPr>
        <a:xfrm>
          <a:off x="1448684" y="1568376"/>
          <a:ext cx="2475615" cy="125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744" tIns="132744" rIns="132744" bIns="132744" numCol="1" spcCol="1270" anchor="ctr" anchorCtr="0">
          <a:noAutofit/>
        </a:bodyPr>
        <a:lstStyle/>
        <a:p>
          <a:pPr marL="0" lvl="0" indent="0" algn="l" defTabSz="889000">
            <a:lnSpc>
              <a:spcPct val="100000"/>
            </a:lnSpc>
            <a:spcBef>
              <a:spcPct val="0"/>
            </a:spcBef>
            <a:spcAft>
              <a:spcPct val="35000"/>
            </a:spcAft>
            <a:buNone/>
          </a:pPr>
          <a:r>
            <a:rPr lang="en-GB" sz="2000" kern="1200" dirty="0"/>
            <a:t>What is the  target audience?</a:t>
          </a:r>
          <a:endParaRPr lang="en-US" sz="2000" kern="1200" dirty="0"/>
        </a:p>
      </dsp:txBody>
      <dsp:txXfrm>
        <a:off x="1448684" y="1568376"/>
        <a:ext cx="2475615" cy="1254272"/>
      </dsp:txXfrm>
    </dsp:sp>
    <dsp:sp modelId="{8C9BA241-20DD-4F45-B54F-2BBB2BEE88AB}">
      <dsp:nvSpPr>
        <dsp:cNvPr id="0" name=""/>
        <dsp:cNvSpPr/>
      </dsp:nvSpPr>
      <dsp:spPr>
        <a:xfrm>
          <a:off x="0" y="3136216"/>
          <a:ext cx="3924300" cy="12542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AFCBA-2E71-4BC9-8040-AE9B7E1074B9}">
      <dsp:nvSpPr>
        <dsp:cNvPr id="0" name=""/>
        <dsp:cNvSpPr/>
      </dsp:nvSpPr>
      <dsp:spPr>
        <a:xfrm>
          <a:off x="379417" y="3418427"/>
          <a:ext cx="689849" cy="689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45A255-ABAB-4D8F-9FE9-087FA2BDDD09}">
      <dsp:nvSpPr>
        <dsp:cNvPr id="0" name=""/>
        <dsp:cNvSpPr/>
      </dsp:nvSpPr>
      <dsp:spPr>
        <a:xfrm>
          <a:off x="1448684" y="3136216"/>
          <a:ext cx="2475615" cy="125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744" tIns="132744" rIns="132744" bIns="132744" numCol="1" spcCol="1270" anchor="ctr" anchorCtr="0">
          <a:noAutofit/>
        </a:bodyPr>
        <a:lstStyle/>
        <a:p>
          <a:pPr marL="0" lvl="0" indent="0" algn="l" defTabSz="889000">
            <a:lnSpc>
              <a:spcPct val="100000"/>
            </a:lnSpc>
            <a:spcBef>
              <a:spcPct val="0"/>
            </a:spcBef>
            <a:spcAft>
              <a:spcPct val="35000"/>
            </a:spcAft>
            <a:buNone/>
          </a:pPr>
          <a:r>
            <a:rPr lang="en-GB" sz="2000" kern="1200" dirty="0"/>
            <a:t>Why did we choose this project?</a:t>
          </a:r>
          <a:endParaRPr lang="en-US" sz="2000" kern="1200" dirty="0"/>
        </a:p>
      </dsp:txBody>
      <dsp:txXfrm>
        <a:off x="1448684" y="3136216"/>
        <a:ext cx="2475615" cy="12542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9252438-D667-4C38-BF75-FE2529BF7A1D}" type="datetime1">
              <a:rPr lang="en-GB" smtClean="0"/>
              <a:t>08/03/2023</a:t>
            </a:fld>
            <a:endParaRPr lang="en-GB" dirty="0"/>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8A06BE-7519-4B21-9E1D-AE6D6E69C38F}" type="slidenum">
              <a:rPr lang="en-GB" smtClean="0"/>
              <a:t>‹#›</a:t>
            </a:fld>
            <a:endParaRPr lang="en-GB"/>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5B6C6B-D6BA-4B99-A9D8-61BDEA902623}" type="datetime1">
              <a:rPr lang="en-GB" smtClean="0"/>
              <a:pPr/>
              <a:t>08/03/2023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9B2C62-FE30-453D-946B-754E9E42C845}" type="slidenum">
              <a:rPr lang="en-GB" noProof="0" smtClean="0"/>
              <a:t>‹#›</a:t>
            </a:fld>
            <a:endParaRPr lang="en-GB" noProof="0"/>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a:t>Line spacing + Page numbers</a:t>
            </a:r>
          </a:p>
        </p:txBody>
      </p:sp>
      <p:sp>
        <p:nvSpPr>
          <p:cNvPr id="4" name="Slide Number Placeholder 3"/>
          <p:cNvSpPr>
            <a:spLocks noGrp="1"/>
          </p:cNvSpPr>
          <p:nvPr>
            <p:ph type="sldNum" sz="quarter" idx="5"/>
          </p:nvPr>
        </p:nvSpPr>
        <p:spPr/>
        <p:txBody>
          <a:bodyPr rtlCol="0"/>
          <a:lstStyle/>
          <a:p>
            <a:pPr rtl="0"/>
            <a:fld id="{5A9B2C62-FE30-453D-946B-754E9E42C845}" type="slidenum">
              <a:rPr lang="en-GB" smtClean="0"/>
              <a:t>1</a:t>
            </a:fld>
            <a:endParaRPr lang="en-GB"/>
          </a:p>
        </p:txBody>
      </p:sp>
    </p:spTree>
    <p:extLst>
      <p:ext uri="{BB962C8B-B14F-4D97-AF65-F5344CB8AC3E}">
        <p14:creationId xmlns:p14="http://schemas.microsoft.com/office/powerpoint/2010/main" val="177737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2</a:t>
            </a:fld>
            <a:endParaRPr lang="en-GB"/>
          </a:p>
        </p:txBody>
      </p:sp>
    </p:spTree>
    <p:extLst>
      <p:ext uri="{BB962C8B-B14F-4D97-AF65-F5344CB8AC3E}">
        <p14:creationId xmlns:p14="http://schemas.microsoft.com/office/powerpoint/2010/main" val="947094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3</a:t>
            </a:fld>
            <a:endParaRPr lang="en-GB"/>
          </a:p>
        </p:txBody>
      </p:sp>
    </p:spTree>
    <p:extLst>
      <p:ext uri="{BB962C8B-B14F-4D97-AF65-F5344CB8AC3E}">
        <p14:creationId xmlns:p14="http://schemas.microsoft.com/office/powerpoint/2010/main" val="3619213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4</a:t>
            </a:fld>
            <a:endParaRPr lang="en-GB"/>
          </a:p>
        </p:txBody>
      </p:sp>
    </p:spTree>
    <p:extLst>
      <p:ext uri="{BB962C8B-B14F-4D97-AF65-F5344CB8AC3E}">
        <p14:creationId xmlns:p14="http://schemas.microsoft.com/office/powerpoint/2010/main" val="151364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15</a:t>
            </a:fld>
            <a:endParaRPr lang="en-GB"/>
          </a:p>
        </p:txBody>
      </p:sp>
    </p:spTree>
    <p:extLst>
      <p:ext uri="{BB962C8B-B14F-4D97-AF65-F5344CB8AC3E}">
        <p14:creationId xmlns:p14="http://schemas.microsoft.com/office/powerpoint/2010/main" val="175721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rtlCol="0">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rtl="0"/>
            <a:r>
              <a:rPr lang="en-US" noProof="0"/>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rtlCol="0"/>
          <a:lstStyle/>
          <a:p>
            <a:pPr rtl="0"/>
            <a:r>
              <a:rPr lang="en-US" noProof="0"/>
              <a:t>Click icon to add picture</a:t>
            </a:r>
            <a:endParaRPr lang="en-GB" noProof="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en-US" noProof="0"/>
              <a:t>Click to edit Master title style</a:t>
            </a:r>
            <a:endParaRPr lang="en-GB" noProof="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rtlCol="0"/>
          <a:lstStyle/>
          <a:p>
            <a:pPr rtl="0"/>
            <a:r>
              <a:rPr lang="en-US"/>
              <a:t>Click icon to add picture</a:t>
            </a:r>
            <a:endParaRPr lang="en-GB" dirty="0"/>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GB"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n-GB"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GB"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n-GB"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GB"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n-GB"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93497F88-F998-41A5-BC0A-E2A29362C110}" type="datetime1">
              <a:rPr lang="en-GB" smtClean="0"/>
              <a:t>08/03/2023</a:t>
            </a:fld>
            <a:endParaRPr lang="en-GB"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smtClean="0"/>
              <a:pPr/>
              <a:t>‹#›</a:t>
            </a:fld>
            <a:endParaRPr lang="en-GB"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en-GB"/>
              <a:t>Click to add title</a:t>
            </a:r>
            <a:endParaRPr lang="en-GB" dirty="0"/>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5182D509-9528-4261-83F4-67DE45097B71}" type="datetime1">
              <a:rPr lang="en-GB" noProof="0" smtClean="0"/>
              <a:t>08/03/2023</a:t>
            </a:fld>
            <a:endParaRPr lang="en-GB" noProof="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rtl="0"/>
            <a:r>
              <a:rPr lang="en-GB" noProof="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rtlCol="0"/>
          <a:lstStyle/>
          <a:p>
            <a:pPr rtl="0"/>
            <a:r>
              <a:rPr lang="en-US" noProof="0"/>
              <a:t>Click icon to add picture</a:t>
            </a:r>
            <a:endParaRPr lang="en-GB" noProof="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rtlCol="0"/>
          <a:lstStyle/>
          <a:p>
            <a:pPr rtl="0"/>
            <a:r>
              <a:rPr lang="en-US" noProof="0"/>
              <a:t>Click icon to add picture</a:t>
            </a:r>
            <a:endParaRPr lang="en-GB" noProof="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defRPr>
            </a:lvl1pPr>
          </a:lstStyle>
          <a:p>
            <a:pPr lvl="0" rtl="0"/>
            <a:r>
              <a:rPr lang="en-GB" noProof="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rtlCol="0">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en-US" noProof="0"/>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rtlCol="0">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BC12EAE-6163-46B0-965C-FF1F9535DB54}" type="datetime1">
              <a:rPr lang="en-GB" noProof="0" smtClean="0"/>
              <a:t>08/03/2023</a:t>
            </a:fld>
            <a:endParaRPr lang="en-GB" noProof="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rtl="0">
              <a:spcBef>
                <a:spcPts val="1000"/>
              </a:spcBef>
              <a:buFont typeface="Arial" panose="020B0604020202020204" pitchFamily="34" charset="0"/>
            </a:pPr>
            <a:r>
              <a:rPr lang="en-GB" noProof="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defRPr>
            </a:lvl1pPr>
          </a:lstStyle>
          <a:p>
            <a:pPr lvl="0" rtl="0"/>
            <a:r>
              <a:rPr lang="en-US" noProof="0"/>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57F6B3C-B259-4C25-8B1A-5E5583912D40}" type="datetime1">
              <a:rPr lang="en-GB" noProof="0" smtClean="0"/>
              <a:t>08/03/2023</a:t>
            </a:fld>
            <a:endParaRPr lang="en-GB" noProof="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en-US" noProof="0"/>
              <a:t>Click to edit Master title style</a:t>
            </a:r>
            <a:endParaRPr lang="en-GB" noProof="0"/>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p>
            <a:pPr rtl="0"/>
            <a:r>
              <a:rPr lang="en-US" noProof="0"/>
              <a:t>Click icon to add picture</a:t>
            </a:r>
            <a:endParaRPr lang="en-GB" noProof="0"/>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p>
            <a:pPr rtl="0"/>
            <a:r>
              <a:rPr lang="en-US" noProof="0"/>
              <a:t>Click icon to add picture</a:t>
            </a:r>
            <a:endParaRPr lang="en-GB" noProof="0"/>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p>
            <a:pPr rtl="0"/>
            <a:r>
              <a:rPr lang="en-US" noProof="0"/>
              <a:t>Click icon to add picture</a:t>
            </a:r>
            <a:endParaRPr lang="en-GB" noProof="0"/>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mj-lt"/>
              </a:defRPr>
            </a:lvl1pPr>
          </a:lstStyle>
          <a:p>
            <a:pPr lvl="0" rtl="0"/>
            <a:r>
              <a:rPr lang="en-GB" noProof="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en-US" noProof="0"/>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7CFE58C8-5EFC-4EA4-ADE6-76CFBA08C1D9}" type="datetime1">
              <a:rPr lang="en-GB" noProof="0" smtClean="0"/>
              <a:t>08/03/2023</a:t>
            </a:fld>
            <a:endParaRPr lang="en-GB" noProof="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en-GB" noProof="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rtlCol="0">
            <a:noAutofit/>
          </a:bodyPr>
          <a:lstStyle>
            <a:lvl1pPr marL="0" indent="0">
              <a:lnSpc>
                <a:spcPct val="90000"/>
              </a:lnSpc>
              <a:buNone/>
              <a:defRPr sz="8800">
                <a:solidFill>
                  <a:schemeClr val="bg1"/>
                </a:solidFill>
              </a:defRPr>
            </a:lvl1pPr>
          </a:lstStyle>
          <a:p>
            <a:pPr lvl="0" rtl="0"/>
            <a:r>
              <a:rPr lang="en-GB" noProof="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en-US" noProof="0"/>
              <a:t>Click to edit Master title style</a:t>
            </a:r>
            <a:endParaRPr lang="en-GB" noProof="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28218FD1-0D8C-44DA-BDCB-F602AF0F2A77}" type="datetime1">
              <a:rPr lang="en-GB" noProof="0" smtClean="0"/>
              <a:t>08/03/2023</a:t>
            </a:fld>
            <a:endParaRPr lang="en-GB" noProof="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B8D97C3D-3189-471F-B6F0-BAF2DE1A9F28}" type="datetime1">
              <a:rPr lang="en-GB" noProof="0" smtClean="0"/>
              <a:t>08/03/2023</a:t>
            </a:fld>
            <a:endParaRPr lang="en-GB" noProof="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rtlCol="0"/>
          <a:lstStyle/>
          <a:p>
            <a:pPr rtl="0"/>
            <a:r>
              <a:rPr lang="en-US" noProof="0"/>
              <a:t>Click icon to add picture</a:t>
            </a:r>
            <a:endParaRPr lang="en-GB" noProof="0"/>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rtlCol="0" anchor="t">
            <a:normAutofit/>
          </a:bodyPr>
          <a:lstStyle>
            <a:lvl1pPr>
              <a:lnSpc>
                <a:spcPct val="150000"/>
              </a:lnSpc>
              <a:spcBef>
                <a:spcPts val="1000"/>
              </a:spcBef>
              <a:defRPr sz="2000">
                <a:solidFill>
                  <a:schemeClr val="accent2">
                    <a:lumMod val="50000"/>
                  </a:schemeClr>
                </a:solidFill>
              </a:defRPr>
            </a:lvl1pPr>
          </a:lstStyle>
          <a:p>
            <a:pPr rtl="0"/>
            <a:r>
              <a:rPr lang="en-US" noProof="0"/>
              <a:t>Click to edit Master title style</a:t>
            </a:r>
            <a:endParaRPr lang="en-GB" noProof="0"/>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3D2CC581-0E81-499A-8A7A-9F28C5DB5D31}" type="datetime1">
              <a:rPr lang="en-GB" noProof="0" smtClean="0"/>
              <a:t>08/03/2023</a:t>
            </a:fld>
            <a:endParaRPr lang="en-GB" noProof="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rtl="0"/>
            <a:r>
              <a:rPr lang="en-GB" noProof="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defRPr>
            </a:lvl1pPr>
          </a:lstStyle>
          <a:p>
            <a:pPr lvl="0" rtl="0"/>
            <a:r>
              <a:rPr lang="en-GB" noProof="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p>
            <a:pPr rtl="0"/>
            <a:r>
              <a:rPr lang="en-US" noProof="0"/>
              <a:t>Click icon to add picture</a:t>
            </a:r>
            <a:endParaRPr lang="en-GB" noProof="0"/>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p>
            <a:pPr rtl="0"/>
            <a:r>
              <a:rPr lang="en-US" noProof="0"/>
              <a:t>Click icon to add picture</a:t>
            </a:r>
            <a:endParaRPr lang="en-GB" noProof="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p>
            <a:pPr rtl="0"/>
            <a:r>
              <a:rPr lang="en-US" noProof="0"/>
              <a:t>Click icon to add picture</a:t>
            </a:r>
            <a:endParaRPr lang="en-GB" noProof="0"/>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p>
            <a:pPr rtl="0"/>
            <a:r>
              <a:rPr lang="en-US" noProof="0"/>
              <a:t>Click icon to add picture</a:t>
            </a:r>
            <a:endParaRPr lang="en-GB" noProof="0"/>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p>
            <a:pPr rtl="0"/>
            <a:r>
              <a:rPr lang="en-US" noProof="0"/>
              <a:t>Click icon to add picture</a:t>
            </a:r>
            <a:endParaRPr lang="en-GB" noProof="0"/>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A35A1939-91BF-40FE-B9AD-CBB20D475D42}" type="datetime1">
              <a:rPr lang="en-GB" noProof="0" smtClean="0"/>
              <a:t>08/03/2023</a:t>
            </a:fld>
            <a:endParaRPr lang="en-GB" noProof="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en-US" noProof="0"/>
              <a:t>Click to edit Master title style</a:t>
            </a:r>
            <a:endParaRPr lang="en-GB" noProof="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rtlCol="0"/>
          <a:lstStyle/>
          <a:p>
            <a:pPr rtl="0"/>
            <a:r>
              <a:rPr lang="en-US" noProof="0"/>
              <a:t>Click icon to add picture</a:t>
            </a:r>
            <a:endParaRPr lang="en-GB" noProof="0"/>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rtlCol="0">
            <a:normAutofit/>
          </a:bodyPr>
          <a:lstStyle>
            <a:lvl1pPr marL="0" indent="0">
              <a:buNone/>
              <a:defRPr/>
            </a:lvl1pPr>
          </a:lstStyle>
          <a:p>
            <a:pPr lvl="0" rtl="0"/>
            <a:r>
              <a:rPr lang="en-US" sz="1600" noProof="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F0773E1-7C4B-4C59-BEC6-FC5196EB0414}" type="datetime1">
              <a:rPr lang="en-GB" noProof="0" smtClean="0"/>
              <a:t>08/03/2023</a:t>
            </a:fld>
            <a:endParaRPr lang="en-GB" noProof="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rtl="0"/>
            <a:r>
              <a:rPr lang="en-GB" noProof="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B7455E70-3AD3-40C3-B441-2AA3E33898D9}" type="datetime1">
              <a:rPr lang="en-GB" noProof="0" smtClean="0"/>
              <a:t>08/03/2023</a:t>
            </a:fld>
            <a:endParaRPr lang="en-GB" noProof="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
            <a:extLst>
              <a:ext uri="{FF2B5EF4-FFF2-40B4-BE49-F238E27FC236}">
                <a16:creationId xmlns:a16="http://schemas.microsoft.com/office/drawing/2014/main" id="{E11799FF-B64F-5799-4A27-4B94F24AED0A}"/>
              </a:ext>
            </a:extLst>
          </p:cNvPr>
          <p:cNvSpPr>
            <a:spLocks noGrp="1"/>
          </p:cNvSpPr>
          <p:nvPr>
            <p:ph type="body" sz="quarter" idx="15"/>
          </p:nvPr>
        </p:nvSpPr>
        <p:spPr>
          <a:xfrm>
            <a:off x="761917" y="517972"/>
            <a:ext cx="2956560" cy="1333500"/>
          </a:xfrm>
        </p:spPr>
        <p:txBody>
          <a:bodyPr/>
          <a:lstStyle/>
          <a:p>
            <a:endParaRPr lang="en-US" dirty="0"/>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3"/>
          </p:nvPr>
        </p:nvSpPr>
        <p:spPr>
          <a:xfrm>
            <a:off x="914400" y="3812426"/>
            <a:ext cx="3924300" cy="2849562"/>
          </a:xfrm>
        </p:spPr>
        <p:txBody>
          <a:bodyPr rtlCol="0">
            <a:normAutofit/>
          </a:bodyPr>
          <a:lstStyle/>
          <a:p>
            <a:pPr rtl="0"/>
            <a:r>
              <a:rPr lang="en-GB" dirty="0"/>
              <a:t>IHC – Assignment 1</a:t>
            </a:r>
          </a:p>
          <a:p>
            <a:pPr rtl="0"/>
            <a:r>
              <a:rPr lang="en-GB" dirty="0"/>
              <a:t>2022/2023</a:t>
            </a:r>
          </a:p>
          <a:p>
            <a:pPr rtl="0"/>
            <a:endParaRPr lang="en-GB" dirty="0"/>
          </a:p>
          <a:p>
            <a:pPr rtl="0">
              <a:lnSpc>
                <a:spcPct val="100000"/>
              </a:lnSpc>
            </a:pPr>
            <a:r>
              <a:rPr lang="en-GB" dirty="0"/>
              <a:t>Diogo Silva 104341</a:t>
            </a:r>
          </a:p>
          <a:p>
            <a:pPr rtl="0">
              <a:lnSpc>
                <a:spcPct val="100000"/>
              </a:lnSpc>
            </a:pPr>
            <a:r>
              <a:rPr lang="en-GB" dirty="0"/>
              <a:t>Rafael Amorim 98197</a:t>
            </a:r>
          </a:p>
          <a:p>
            <a:pPr rtl="0">
              <a:lnSpc>
                <a:spcPct val="100000"/>
              </a:lnSpc>
            </a:pPr>
            <a:r>
              <a:rPr lang="en-GB" dirty="0"/>
              <a:t>Tiago Alves 104110</a:t>
            </a:r>
          </a:p>
          <a:p>
            <a:pPr rtl="0"/>
            <a:endParaRPr lang="en-GB" dirty="0"/>
          </a:p>
        </p:txBody>
      </p:sp>
      <p:sp>
        <p:nvSpPr>
          <p:cNvPr id="27" name="Date Placeholder 5">
            <a:extLst>
              <a:ext uri="{FF2B5EF4-FFF2-40B4-BE49-F238E27FC236}">
                <a16:creationId xmlns:a16="http://schemas.microsoft.com/office/drawing/2014/main" id="{E9DF2E64-DEE0-2945-C23C-6384D1C964C3}"/>
              </a:ext>
            </a:extLst>
          </p:cNvPr>
          <p:cNvSpPr>
            <a:spLocks noGrp="1"/>
          </p:cNvSpPr>
          <p:nvPr>
            <p:ph type="dt" sz="half" idx="2"/>
          </p:nvPr>
        </p:nvSpPr>
        <p:spPr>
          <a:xfrm>
            <a:off x="133350" y="6486982"/>
            <a:ext cx="2743200" cy="365125"/>
          </a:xfrm>
        </p:spPr>
        <p:txBody>
          <a:bodyPr anchor="ctr">
            <a:normAutofit/>
          </a:bodyPr>
          <a:lstStyle/>
          <a:p>
            <a:pPr rtl="0">
              <a:spcAft>
                <a:spcPts val="600"/>
              </a:spcAft>
            </a:pPr>
            <a:fld id="{93497F88-F998-41A5-BC0A-E2A29362C110}" type="datetime1">
              <a:rPr lang="en-GB" smtClean="0"/>
              <a:pPr rtl="0">
                <a:spcAft>
                  <a:spcPts val="600"/>
                </a:spcAft>
              </a:pPr>
              <a:t>08/03/2023</a:t>
            </a:fld>
            <a:endParaRPr lang="en-GB"/>
          </a:p>
        </p:txBody>
      </p:sp>
      <p:sp>
        <p:nvSpPr>
          <p:cNvPr id="29" name="Slide Number Placeholder 6">
            <a:extLst>
              <a:ext uri="{FF2B5EF4-FFF2-40B4-BE49-F238E27FC236}">
                <a16:creationId xmlns:a16="http://schemas.microsoft.com/office/drawing/2014/main" id="{153D0BCB-8A01-C576-CCDD-8F64D75962CE}"/>
              </a:ext>
            </a:extLst>
          </p:cNvPr>
          <p:cNvSpPr>
            <a:spLocks noGrp="1"/>
          </p:cNvSpPr>
          <p:nvPr>
            <p:ph type="sldNum" sz="quarter" idx="4"/>
          </p:nvPr>
        </p:nvSpPr>
        <p:spPr>
          <a:xfrm>
            <a:off x="9315450" y="6486982"/>
            <a:ext cx="2743200" cy="365125"/>
          </a:xfrm>
        </p:spPr>
        <p:txBody>
          <a:bodyPr anchor="ctr">
            <a:normAutofit/>
          </a:bodyPr>
          <a:lstStyle/>
          <a:p>
            <a:pPr rtl="0">
              <a:spcAft>
                <a:spcPts val="600"/>
              </a:spcAft>
            </a:pPr>
            <a:fld id="{294A09A9-5501-47C1-A89A-A340965A2BE2}" type="slidenum">
              <a:rPr lang="en-GB" smtClean="0"/>
              <a:pPr rtl="0">
                <a:spcAft>
                  <a:spcPts val="600"/>
                </a:spcAft>
              </a:pPr>
              <a:t>1</a:t>
            </a:fld>
            <a:endParaRPr lang="en-GB"/>
          </a:p>
        </p:txBody>
      </p:sp>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1040130" y="465136"/>
            <a:ext cx="3935647" cy="1340615"/>
          </a:xfrm>
        </p:spPr>
        <p:txBody>
          <a:bodyPr rtlCol="0" anchor="ctr">
            <a:normAutofit/>
          </a:bodyPr>
          <a:lstStyle/>
          <a:p>
            <a:pPr rtl="0"/>
            <a:r>
              <a:rPr lang="en-GB" dirty="0"/>
              <a:t>TV TIME</a:t>
            </a:r>
          </a:p>
        </p:txBody>
      </p:sp>
      <p:pic>
        <p:nvPicPr>
          <p:cNvPr id="6" name="Picture 5" descr="A picture containing text&#10;&#10;Description automatically generated">
            <a:extLst>
              <a:ext uri="{FF2B5EF4-FFF2-40B4-BE49-F238E27FC236}">
                <a16:creationId xmlns:a16="http://schemas.microsoft.com/office/drawing/2014/main" id="{19878686-68E4-1513-7119-81C36B970513}"/>
              </a:ext>
            </a:extLst>
          </p:cNvPr>
          <p:cNvPicPr>
            <a:picLocks noChangeAspect="1"/>
          </p:cNvPicPr>
          <p:nvPr/>
        </p:nvPicPr>
        <p:blipFill>
          <a:blip r:embed="rId3"/>
          <a:stretch>
            <a:fillRect/>
          </a:stretch>
        </p:blipFill>
        <p:spPr>
          <a:xfrm>
            <a:off x="5948257" y="1444965"/>
            <a:ext cx="5050536" cy="3496056"/>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dirty="0"/>
          </a:p>
          <a:p>
            <a:endParaRPr lang="en-GB" dirty="0"/>
          </a:p>
          <a:p>
            <a:pPr>
              <a:lnSpc>
                <a:spcPct val="110000"/>
              </a:lnSpc>
            </a:pPr>
            <a:endParaRPr lang="en-GB" dirty="0"/>
          </a:p>
          <a:p>
            <a:pPr marL="285750" indent="-285750">
              <a:lnSpc>
                <a:spcPct val="110000"/>
              </a:lnSpc>
              <a:buFont typeface="Arial" panose="020B0604020202020204" pitchFamily="34" charset="0"/>
              <a:buChar char="•"/>
            </a:pPr>
            <a:r>
              <a:rPr lang="en-GB" sz="1400" b="1" dirty="0"/>
              <a:t>01. Objective 1</a:t>
            </a:r>
          </a:p>
          <a:p>
            <a:pPr lvl="1">
              <a:lnSpc>
                <a:spcPct val="110000"/>
              </a:lnSpc>
            </a:pPr>
            <a:r>
              <a:rPr lang="en-GB" sz="1400" dirty="0"/>
              <a:t>Add a movie to the watchlist</a:t>
            </a:r>
          </a:p>
          <a:p>
            <a:pPr marL="285750" indent="-285750">
              <a:lnSpc>
                <a:spcPct val="110000"/>
              </a:lnSpc>
              <a:buFont typeface="Arial" panose="020B0604020202020204" pitchFamily="34" charset="0"/>
              <a:buChar char="•"/>
            </a:pPr>
            <a:r>
              <a:rPr lang="en-GB" sz="1400" b="1" dirty="0"/>
              <a:t>02. USER</a:t>
            </a:r>
          </a:p>
          <a:p>
            <a:pPr>
              <a:lnSpc>
                <a:spcPct val="110000"/>
              </a:lnSpc>
            </a:pPr>
            <a:r>
              <a:rPr lang="en-GB" sz="1400" dirty="0"/>
              <a:t>           A user of the platform that wants to place a                                      </a:t>
            </a:r>
          </a:p>
          <a:p>
            <a:pPr>
              <a:lnSpc>
                <a:spcPct val="110000"/>
              </a:lnSpc>
            </a:pPr>
            <a:r>
              <a:rPr lang="en-GB" sz="1400" dirty="0"/>
              <a:t>           movie in the watchlist</a:t>
            </a:r>
            <a:endParaRPr lang="en-GB" sz="1400" b="1" dirty="0"/>
          </a:p>
          <a:p>
            <a:pPr marL="285750" indent="-285750">
              <a:lnSpc>
                <a:spcPct val="110000"/>
              </a:lnSpc>
              <a:buFont typeface="Arial" panose="020B0604020202020204" pitchFamily="34" charset="0"/>
              <a:buChar char="•"/>
            </a:pPr>
            <a:r>
              <a:rPr lang="en-GB" sz="1400" b="1" dirty="0"/>
              <a:t>03. QUESTION </a:t>
            </a:r>
          </a:p>
          <a:p>
            <a:pPr marL="742950" lvl="1" indent="-285750">
              <a:lnSpc>
                <a:spcPct val="110000"/>
              </a:lnSpc>
              <a:buFont typeface="Arial" panose="020B0604020202020204" pitchFamily="34" charset="0"/>
              <a:buChar char="•"/>
            </a:pPr>
            <a:r>
              <a:rPr lang="en-GB" sz="1400" b="1" dirty="0"/>
              <a:t>Q1</a:t>
            </a:r>
            <a:r>
              <a:rPr lang="en-GB" sz="1400" dirty="0"/>
              <a:t> - Will the user know what to do at this step?</a:t>
            </a:r>
          </a:p>
          <a:p>
            <a:pPr marL="742950" lvl="1" indent="-285750">
              <a:lnSpc>
                <a:spcPct val="110000"/>
              </a:lnSpc>
              <a:buFont typeface="Arial" panose="020B0604020202020204" pitchFamily="34" charset="0"/>
              <a:buChar char="•"/>
            </a:pPr>
            <a:r>
              <a:rPr lang="en-GB" sz="1400" b="1" dirty="0"/>
              <a:t>Q2</a:t>
            </a:r>
            <a:r>
              <a:rPr lang="en-GB" sz="1400" dirty="0"/>
              <a:t> - If the user does the right thing, will they know that they did the right thing, and are making progress towards their goal?</a:t>
            </a:r>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10</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Cognitive</a:t>
            </a:r>
            <a:br>
              <a:rPr lang="en-GB" dirty="0"/>
            </a:br>
            <a:r>
              <a:rPr lang="en-GB" dirty="0"/>
              <a:t>Walkthrough</a:t>
            </a:r>
          </a:p>
        </p:txBody>
      </p:sp>
      <p:pic>
        <p:nvPicPr>
          <p:cNvPr id="3" name="Picture 2">
            <a:extLst>
              <a:ext uri="{FF2B5EF4-FFF2-40B4-BE49-F238E27FC236}">
                <a16:creationId xmlns:a16="http://schemas.microsoft.com/office/drawing/2014/main" id="{044F643D-E708-36A8-367B-4BE09D4A930D}"/>
              </a:ext>
            </a:extLst>
          </p:cNvPr>
          <p:cNvPicPr>
            <a:picLocks noChangeAspect="1"/>
          </p:cNvPicPr>
          <p:nvPr/>
        </p:nvPicPr>
        <p:blipFill>
          <a:blip r:embed="rId2"/>
          <a:stretch>
            <a:fillRect/>
          </a:stretch>
        </p:blipFill>
        <p:spPr>
          <a:xfrm>
            <a:off x="6301742" y="1195899"/>
            <a:ext cx="7394702" cy="3600000"/>
          </a:xfrm>
          <a:prstGeom prst="rect">
            <a:avLst/>
          </a:prstGeom>
        </p:spPr>
      </p:pic>
    </p:spTree>
    <p:extLst>
      <p:ext uri="{BB962C8B-B14F-4D97-AF65-F5344CB8AC3E}">
        <p14:creationId xmlns:p14="http://schemas.microsoft.com/office/powerpoint/2010/main" val="594091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dirty="0"/>
          </a:p>
          <a:p>
            <a:endParaRPr lang="en-GB" dirty="0"/>
          </a:p>
          <a:p>
            <a:pPr>
              <a:lnSpc>
                <a:spcPct val="110000"/>
              </a:lnSpc>
            </a:pPr>
            <a:endParaRPr lang="en-GB" dirty="0"/>
          </a:p>
          <a:p>
            <a:pPr marL="285750" indent="-285750">
              <a:lnSpc>
                <a:spcPct val="110000"/>
              </a:lnSpc>
              <a:buFont typeface="Arial" panose="020B0604020202020204" pitchFamily="34" charset="0"/>
              <a:buChar char="•"/>
            </a:pPr>
            <a:r>
              <a:rPr lang="en-GB" sz="1400" b="1" dirty="0"/>
              <a:t>01. TASK 1 - Search for a series to add		</a:t>
            </a:r>
          </a:p>
          <a:p>
            <a:pPr lvl="1">
              <a:lnSpc>
                <a:spcPct val="110000"/>
              </a:lnSpc>
            </a:pPr>
            <a:r>
              <a:rPr lang="en-GB" sz="1400" b="1" dirty="0"/>
              <a:t>Q1 – </a:t>
            </a:r>
            <a:r>
              <a:rPr lang="en-GB" sz="1400" dirty="0"/>
              <a:t>Probably</a:t>
            </a:r>
            <a:r>
              <a:rPr lang="en-GB" sz="1400" b="1" dirty="0"/>
              <a:t> </a:t>
            </a:r>
            <a:r>
              <a:rPr lang="en-GB" sz="1400" dirty="0"/>
              <a:t>Yes</a:t>
            </a:r>
          </a:p>
          <a:p>
            <a:pPr lvl="1">
              <a:lnSpc>
                <a:spcPct val="110000"/>
              </a:lnSpc>
            </a:pPr>
            <a:r>
              <a:rPr lang="en-GB" sz="1400" b="1" dirty="0"/>
              <a:t>Issue : </a:t>
            </a:r>
            <a:r>
              <a:rPr lang="en-GB" sz="1400" dirty="0"/>
              <a:t>No indication of what to do in “To watch”</a:t>
            </a:r>
          </a:p>
          <a:p>
            <a:pPr lvl="1">
              <a:lnSpc>
                <a:spcPct val="110000"/>
              </a:lnSpc>
            </a:pPr>
            <a:r>
              <a:rPr lang="en-GB" sz="1400" b="1" dirty="0"/>
              <a:t>Q2</a:t>
            </a:r>
            <a:r>
              <a:rPr lang="en-GB" sz="1400" dirty="0"/>
              <a:t> – Yes</a:t>
            </a:r>
          </a:p>
          <a:p>
            <a:pPr lvl="1">
              <a:lnSpc>
                <a:spcPct val="110000"/>
              </a:lnSpc>
            </a:pPr>
            <a:endParaRPr lang="en-GB" sz="1400" dirty="0"/>
          </a:p>
          <a:p>
            <a:pPr lvl="1">
              <a:lnSpc>
                <a:spcPct val="110000"/>
              </a:lnSpc>
            </a:pPr>
            <a:endParaRPr lang="en-GB" sz="1400" dirty="0"/>
          </a:p>
          <a:p>
            <a:pPr lvl="1">
              <a:lnSpc>
                <a:spcPct val="110000"/>
              </a:lnSpc>
            </a:pPr>
            <a:endParaRPr lang="en-GB" sz="1400" dirty="0"/>
          </a:p>
          <a:p>
            <a:pPr lvl="1">
              <a:lnSpc>
                <a:spcPct val="110000"/>
              </a:lnSpc>
            </a:pPr>
            <a:endParaRPr lang="en-GB" sz="1400" dirty="0"/>
          </a:p>
          <a:p>
            <a:pPr marL="285750" indent="-285750">
              <a:lnSpc>
                <a:spcPct val="110000"/>
              </a:lnSpc>
              <a:buFont typeface="Arial" panose="020B0604020202020204" pitchFamily="34" charset="0"/>
              <a:buChar char="•"/>
            </a:pPr>
            <a:r>
              <a:rPr lang="en-GB" sz="1400" b="1" dirty="0"/>
              <a:t>01. TASK 2 – Find the add button</a:t>
            </a:r>
          </a:p>
          <a:p>
            <a:pPr lvl="1">
              <a:lnSpc>
                <a:spcPct val="110000"/>
              </a:lnSpc>
            </a:pPr>
            <a:r>
              <a:rPr lang="en-GB" sz="1400" b="1" dirty="0"/>
              <a:t>Q1</a:t>
            </a:r>
            <a:r>
              <a:rPr lang="en-GB" sz="1800" b="1" dirty="0"/>
              <a:t> </a:t>
            </a:r>
            <a:r>
              <a:rPr lang="en-GB" sz="1400" b="1" dirty="0"/>
              <a:t>–</a:t>
            </a:r>
            <a:r>
              <a:rPr lang="en-GB" sz="1800" b="1" dirty="0"/>
              <a:t> </a:t>
            </a:r>
            <a:r>
              <a:rPr lang="en-GB" sz="1400" dirty="0"/>
              <a:t>Probably Yes</a:t>
            </a:r>
          </a:p>
          <a:p>
            <a:pPr lvl="1">
              <a:lnSpc>
                <a:spcPct val="110000"/>
              </a:lnSpc>
            </a:pPr>
            <a:r>
              <a:rPr lang="en-GB" sz="1400" b="1" dirty="0"/>
              <a:t>Q2</a:t>
            </a:r>
            <a:r>
              <a:rPr lang="en-GB" sz="1400" dirty="0"/>
              <a:t> – Probably Yes (because the add button does not tell you where it is added)</a:t>
            </a:r>
          </a:p>
          <a:p>
            <a:pPr lvl="1">
              <a:lnSpc>
                <a:spcPct val="110000"/>
              </a:lnSpc>
            </a:pPr>
            <a:endParaRPr lang="en-GB" sz="1400" dirty="0"/>
          </a:p>
          <a:p>
            <a:pPr marL="285750" indent="-285750">
              <a:lnSpc>
                <a:spcPct val="110000"/>
              </a:lnSpc>
              <a:buFont typeface="Arial" panose="020B0604020202020204" pitchFamily="34" charset="0"/>
              <a:buChar char="•"/>
            </a:pPr>
            <a:endParaRPr lang="en-GB" sz="1400" dirty="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11</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Cognitive</a:t>
            </a:r>
            <a:br>
              <a:rPr lang="en-GB" dirty="0"/>
            </a:br>
            <a:r>
              <a:rPr lang="en-GB" dirty="0"/>
              <a:t>Walkthrough</a:t>
            </a:r>
          </a:p>
        </p:txBody>
      </p:sp>
      <p:pic>
        <p:nvPicPr>
          <p:cNvPr id="10" name="Picture 9">
            <a:extLst>
              <a:ext uri="{FF2B5EF4-FFF2-40B4-BE49-F238E27FC236}">
                <a16:creationId xmlns:a16="http://schemas.microsoft.com/office/drawing/2014/main" id="{B2BF79A8-B00D-A73C-3B87-5DC80B1ABF02}"/>
              </a:ext>
            </a:extLst>
          </p:cNvPr>
          <p:cNvPicPr>
            <a:picLocks noChangeAspect="1"/>
          </p:cNvPicPr>
          <p:nvPr/>
        </p:nvPicPr>
        <p:blipFill>
          <a:blip r:embed="rId2"/>
          <a:stretch>
            <a:fillRect/>
          </a:stretch>
        </p:blipFill>
        <p:spPr>
          <a:xfrm>
            <a:off x="6301742" y="1184722"/>
            <a:ext cx="7513575" cy="3600000"/>
          </a:xfrm>
          <a:prstGeom prst="rect">
            <a:avLst/>
          </a:prstGeom>
        </p:spPr>
      </p:pic>
    </p:spTree>
    <p:extLst>
      <p:ext uri="{BB962C8B-B14F-4D97-AF65-F5344CB8AC3E}">
        <p14:creationId xmlns:p14="http://schemas.microsoft.com/office/powerpoint/2010/main" val="1880728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dirty="0"/>
          </a:p>
          <a:p>
            <a:endParaRPr lang="en-GB" dirty="0"/>
          </a:p>
          <a:p>
            <a:pPr>
              <a:lnSpc>
                <a:spcPct val="110000"/>
              </a:lnSpc>
            </a:pPr>
            <a:endParaRPr lang="en-GB" dirty="0"/>
          </a:p>
          <a:p>
            <a:pPr marL="285750" indent="-285750">
              <a:lnSpc>
                <a:spcPct val="110000"/>
              </a:lnSpc>
              <a:buFont typeface="Arial" panose="020B0604020202020204" pitchFamily="34" charset="0"/>
              <a:buChar char="•"/>
            </a:pPr>
            <a:r>
              <a:rPr lang="en-GB" sz="1400" b="1" dirty="0"/>
              <a:t>01. TASK 3 – Add to the Watchlist defining the current episode</a:t>
            </a:r>
          </a:p>
          <a:p>
            <a:pPr lvl="1">
              <a:lnSpc>
                <a:spcPct val="110000"/>
              </a:lnSpc>
            </a:pPr>
            <a:r>
              <a:rPr lang="en-GB" sz="1400" b="1" dirty="0"/>
              <a:t>Q1 – </a:t>
            </a:r>
            <a:r>
              <a:rPr lang="en-GB" sz="1400" dirty="0"/>
              <a:t>Yes</a:t>
            </a:r>
          </a:p>
          <a:p>
            <a:pPr lvl="1">
              <a:lnSpc>
                <a:spcPct val="110000"/>
              </a:lnSpc>
            </a:pPr>
            <a:r>
              <a:rPr lang="en-GB" sz="1400" b="1" dirty="0"/>
              <a:t>Q2 - </a:t>
            </a:r>
            <a:r>
              <a:rPr lang="en-GB" sz="1400" dirty="0"/>
              <a:t>Yes</a:t>
            </a:r>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12</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Cognitive</a:t>
            </a:r>
            <a:br>
              <a:rPr lang="en-GB" dirty="0"/>
            </a:br>
            <a:r>
              <a:rPr lang="en-GB" dirty="0"/>
              <a:t>Walkthrough</a:t>
            </a:r>
          </a:p>
        </p:txBody>
      </p:sp>
      <p:pic>
        <p:nvPicPr>
          <p:cNvPr id="3" name="Picture 2">
            <a:extLst>
              <a:ext uri="{FF2B5EF4-FFF2-40B4-BE49-F238E27FC236}">
                <a16:creationId xmlns:a16="http://schemas.microsoft.com/office/drawing/2014/main" id="{79F72E90-D8BE-5D99-72AE-9AB8C7716E8C}"/>
              </a:ext>
            </a:extLst>
          </p:cNvPr>
          <p:cNvPicPr>
            <a:picLocks noChangeAspect="1"/>
          </p:cNvPicPr>
          <p:nvPr/>
        </p:nvPicPr>
        <p:blipFill>
          <a:blip r:embed="rId2"/>
          <a:stretch>
            <a:fillRect/>
          </a:stretch>
        </p:blipFill>
        <p:spPr>
          <a:xfrm>
            <a:off x="6301742" y="1195899"/>
            <a:ext cx="7386139" cy="3600000"/>
          </a:xfrm>
          <a:prstGeom prst="rect">
            <a:avLst/>
          </a:prstGeom>
        </p:spPr>
      </p:pic>
    </p:spTree>
    <p:extLst>
      <p:ext uri="{BB962C8B-B14F-4D97-AF65-F5344CB8AC3E}">
        <p14:creationId xmlns:p14="http://schemas.microsoft.com/office/powerpoint/2010/main" val="1293334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dirty="0"/>
          </a:p>
          <a:p>
            <a:endParaRPr lang="en-GB" dirty="0"/>
          </a:p>
          <a:p>
            <a:pPr>
              <a:lnSpc>
                <a:spcPct val="110000"/>
              </a:lnSpc>
            </a:pPr>
            <a:endParaRPr lang="en-GB" dirty="0"/>
          </a:p>
          <a:p>
            <a:pPr marL="285750" indent="-285750">
              <a:lnSpc>
                <a:spcPct val="110000"/>
              </a:lnSpc>
              <a:buFont typeface="Arial" panose="020B0604020202020204" pitchFamily="34" charset="0"/>
              <a:buChar char="•"/>
            </a:pPr>
            <a:r>
              <a:rPr lang="en-GB" sz="1400" b="1" dirty="0"/>
              <a:t>01. Objective 2</a:t>
            </a:r>
          </a:p>
          <a:p>
            <a:pPr lvl="1">
              <a:lnSpc>
                <a:spcPct val="110000"/>
              </a:lnSpc>
            </a:pPr>
            <a:r>
              <a:rPr lang="en-GB" sz="1400" dirty="0"/>
              <a:t>Find Comments about a film/series trough the Comedy genre</a:t>
            </a:r>
          </a:p>
          <a:p>
            <a:pPr marL="285750" indent="-285750">
              <a:lnSpc>
                <a:spcPct val="110000"/>
              </a:lnSpc>
              <a:buFont typeface="Arial" panose="020B0604020202020204" pitchFamily="34" charset="0"/>
              <a:buChar char="•"/>
            </a:pPr>
            <a:r>
              <a:rPr lang="en-GB" sz="1400" b="1" dirty="0"/>
              <a:t>02. USER</a:t>
            </a:r>
          </a:p>
          <a:p>
            <a:pPr>
              <a:lnSpc>
                <a:spcPct val="110000"/>
              </a:lnSpc>
            </a:pPr>
            <a:r>
              <a:rPr lang="en-GB" sz="1400" dirty="0"/>
              <a:t>           A user of the platform that wants to find a            </a:t>
            </a:r>
          </a:p>
          <a:p>
            <a:pPr>
              <a:lnSpc>
                <a:spcPct val="110000"/>
              </a:lnSpc>
            </a:pPr>
            <a:r>
              <a:rPr lang="en-GB" sz="1400" dirty="0"/>
              <a:t>           film/series to watch</a:t>
            </a:r>
            <a:endParaRPr lang="en-GB" sz="1400" b="1" dirty="0"/>
          </a:p>
          <a:p>
            <a:pPr marL="285750" indent="-285750">
              <a:lnSpc>
                <a:spcPct val="110000"/>
              </a:lnSpc>
              <a:buFont typeface="Arial" panose="020B0604020202020204" pitchFamily="34" charset="0"/>
              <a:buChar char="•"/>
            </a:pPr>
            <a:r>
              <a:rPr lang="en-GB" sz="1400" b="1" dirty="0"/>
              <a:t>03. QUESTION </a:t>
            </a:r>
          </a:p>
          <a:p>
            <a:pPr marL="742950" lvl="1" indent="-285750">
              <a:lnSpc>
                <a:spcPct val="110000"/>
              </a:lnSpc>
              <a:buFont typeface="Arial" panose="020B0604020202020204" pitchFamily="34" charset="0"/>
              <a:buChar char="•"/>
            </a:pPr>
            <a:r>
              <a:rPr lang="en-GB" sz="1400" b="1" dirty="0"/>
              <a:t>Q1</a:t>
            </a:r>
            <a:r>
              <a:rPr lang="en-GB" sz="1400" dirty="0"/>
              <a:t> - Will the user know what to do at this step?</a:t>
            </a:r>
          </a:p>
          <a:p>
            <a:pPr marL="742950" lvl="1" indent="-285750">
              <a:lnSpc>
                <a:spcPct val="110000"/>
              </a:lnSpc>
              <a:buFont typeface="Arial" panose="020B0604020202020204" pitchFamily="34" charset="0"/>
              <a:buChar char="•"/>
            </a:pPr>
            <a:r>
              <a:rPr lang="en-GB" sz="1400" b="1" dirty="0"/>
              <a:t>Q2</a:t>
            </a:r>
            <a:r>
              <a:rPr lang="en-GB" sz="1400" dirty="0"/>
              <a:t> - If the user does the right thing, will they know that they did the right thing, and are making progress towards their goal?</a:t>
            </a:r>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13</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Cognitive</a:t>
            </a:r>
            <a:br>
              <a:rPr lang="en-GB" dirty="0"/>
            </a:br>
            <a:r>
              <a:rPr lang="en-GB" dirty="0"/>
              <a:t>Walkthrough</a:t>
            </a:r>
          </a:p>
        </p:txBody>
      </p:sp>
      <p:pic>
        <p:nvPicPr>
          <p:cNvPr id="3" name="Picture 2">
            <a:extLst>
              <a:ext uri="{FF2B5EF4-FFF2-40B4-BE49-F238E27FC236}">
                <a16:creationId xmlns:a16="http://schemas.microsoft.com/office/drawing/2014/main" id="{13C084D1-1C82-F9C1-BAA1-C0C0BE8B9C28}"/>
              </a:ext>
            </a:extLst>
          </p:cNvPr>
          <p:cNvPicPr>
            <a:picLocks noChangeAspect="1"/>
          </p:cNvPicPr>
          <p:nvPr/>
        </p:nvPicPr>
        <p:blipFill>
          <a:blip r:embed="rId2"/>
          <a:stretch>
            <a:fillRect/>
          </a:stretch>
        </p:blipFill>
        <p:spPr>
          <a:xfrm>
            <a:off x="6301742" y="1195899"/>
            <a:ext cx="7433819" cy="3600000"/>
          </a:xfrm>
          <a:prstGeom prst="rect">
            <a:avLst/>
          </a:prstGeom>
        </p:spPr>
      </p:pic>
    </p:spTree>
    <p:extLst>
      <p:ext uri="{BB962C8B-B14F-4D97-AF65-F5344CB8AC3E}">
        <p14:creationId xmlns:p14="http://schemas.microsoft.com/office/powerpoint/2010/main" val="799883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dirty="0"/>
          </a:p>
          <a:p>
            <a:endParaRPr lang="en-GB" dirty="0"/>
          </a:p>
          <a:p>
            <a:pPr>
              <a:lnSpc>
                <a:spcPct val="110000"/>
              </a:lnSpc>
            </a:pPr>
            <a:endParaRPr lang="en-GB" dirty="0"/>
          </a:p>
          <a:p>
            <a:pPr marL="285750" indent="-285750">
              <a:lnSpc>
                <a:spcPct val="110000"/>
              </a:lnSpc>
              <a:buFont typeface="Arial" panose="020B0604020202020204" pitchFamily="34" charset="0"/>
              <a:buChar char="•"/>
            </a:pPr>
            <a:r>
              <a:rPr lang="en-GB" sz="1400" b="1" dirty="0"/>
              <a:t>01. TASK 1 – Search by genre’s</a:t>
            </a:r>
          </a:p>
          <a:p>
            <a:pPr lvl="1">
              <a:lnSpc>
                <a:spcPct val="110000"/>
              </a:lnSpc>
            </a:pPr>
            <a:r>
              <a:rPr lang="en-GB" sz="1400" b="1" dirty="0"/>
              <a:t>Q1 – </a:t>
            </a:r>
            <a:r>
              <a:rPr lang="en-GB" sz="1400" dirty="0"/>
              <a:t>Maybe</a:t>
            </a:r>
          </a:p>
          <a:p>
            <a:pPr lvl="1">
              <a:lnSpc>
                <a:spcPct val="110000"/>
              </a:lnSpc>
            </a:pPr>
            <a:r>
              <a:rPr lang="en-GB" sz="1400" b="1" dirty="0"/>
              <a:t>Issue: </a:t>
            </a:r>
            <a:r>
              <a:rPr lang="en-GB" sz="1400" dirty="0"/>
              <a:t>It is not possible to use the search bar for the genre and there are no indications where you could do such a thing.</a:t>
            </a:r>
          </a:p>
          <a:p>
            <a:pPr lvl="1">
              <a:lnSpc>
                <a:spcPct val="110000"/>
              </a:lnSpc>
            </a:pPr>
            <a:r>
              <a:rPr lang="en-GB" sz="1400" b="1" dirty="0"/>
              <a:t>Q2 – </a:t>
            </a:r>
            <a:r>
              <a:rPr lang="en-GB" sz="1400" dirty="0"/>
              <a:t>Yes</a:t>
            </a:r>
          </a:p>
          <a:p>
            <a:pPr marL="285750" indent="-285750">
              <a:lnSpc>
                <a:spcPct val="110000"/>
              </a:lnSpc>
              <a:buFont typeface="Arial" panose="020B0604020202020204" pitchFamily="34" charset="0"/>
              <a:buChar char="•"/>
            </a:pPr>
            <a:r>
              <a:rPr lang="en-GB" sz="1400" b="1" dirty="0"/>
              <a:t>01. TASK 2 – Find a Comedy Film</a:t>
            </a:r>
          </a:p>
          <a:p>
            <a:pPr>
              <a:lnSpc>
                <a:spcPct val="110000"/>
              </a:lnSpc>
            </a:pPr>
            <a:r>
              <a:rPr lang="en-GB" sz="1400" b="1" dirty="0"/>
              <a:t>            Q1 – Yes</a:t>
            </a:r>
          </a:p>
          <a:p>
            <a:pPr>
              <a:lnSpc>
                <a:spcPct val="110000"/>
              </a:lnSpc>
            </a:pPr>
            <a:r>
              <a:rPr lang="en-GB" sz="1400" b="1" dirty="0"/>
              <a:t>            Q2 – Yes</a:t>
            </a:r>
          </a:p>
          <a:p>
            <a:pPr>
              <a:lnSpc>
                <a:spcPct val="110000"/>
              </a:lnSpc>
            </a:pPr>
            <a:endParaRPr lang="en-GB" sz="1400" b="1" dirty="0"/>
          </a:p>
          <a:p>
            <a:pPr marL="285750" indent="-285750">
              <a:lnSpc>
                <a:spcPct val="110000"/>
              </a:lnSpc>
              <a:buFont typeface="Arial" panose="020B0604020202020204" pitchFamily="34" charset="0"/>
              <a:buChar char="•"/>
            </a:pPr>
            <a:r>
              <a:rPr lang="en-GB" sz="1400" b="1" dirty="0"/>
              <a:t>01. TASK 3 – Find Information in the comments</a:t>
            </a:r>
          </a:p>
          <a:p>
            <a:pPr>
              <a:lnSpc>
                <a:spcPct val="110000"/>
              </a:lnSpc>
            </a:pPr>
            <a:r>
              <a:rPr lang="en-GB" sz="1400" b="1" dirty="0"/>
              <a:t>             Positive note: </a:t>
            </a:r>
            <a:r>
              <a:rPr lang="en-GB" sz="1400" dirty="0"/>
              <a:t>You can hide spoilers</a:t>
            </a:r>
          </a:p>
          <a:p>
            <a:pPr>
              <a:lnSpc>
                <a:spcPct val="110000"/>
              </a:lnSpc>
            </a:pPr>
            <a:r>
              <a:rPr lang="en-GB" sz="1400" b="1" dirty="0"/>
              <a:t>             Q1 – Probably Yes</a:t>
            </a:r>
          </a:p>
          <a:p>
            <a:pPr>
              <a:lnSpc>
                <a:spcPct val="110000"/>
              </a:lnSpc>
            </a:pPr>
            <a:r>
              <a:rPr lang="en-GB" sz="1400" b="1" dirty="0"/>
              <a:t>             Q2 - Yes</a:t>
            </a:r>
          </a:p>
          <a:p>
            <a:pPr>
              <a:lnSpc>
                <a:spcPct val="110000"/>
              </a:lnSpc>
            </a:pPr>
            <a:endParaRPr lang="en-GB" sz="1400" b="1" dirty="0"/>
          </a:p>
          <a:p>
            <a:pPr lvl="1">
              <a:lnSpc>
                <a:spcPct val="110000"/>
              </a:lnSpc>
            </a:pPr>
            <a:endParaRPr lang="en-GB" sz="1400" dirty="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dirty="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14</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Cognitive</a:t>
            </a:r>
            <a:br>
              <a:rPr lang="en-GB" dirty="0"/>
            </a:br>
            <a:r>
              <a:rPr lang="en-GB" dirty="0"/>
              <a:t>Walkthrough</a:t>
            </a:r>
          </a:p>
        </p:txBody>
      </p:sp>
      <p:pic>
        <p:nvPicPr>
          <p:cNvPr id="3" name="Picture 2">
            <a:extLst>
              <a:ext uri="{FF2B5EF4-FFF2-40B4-BE49-F238E27FC236}">
                <a16:creationId xmlns:a16="http://schemas.microsoft.com/office/drawing/2014/main" id="{958C5DDF-0285-7170-F3A4-D6F9A6EE52ED}"/>
              </a:ext>
            </a:extLst>
          </p:cNvPr>
          <p:cNvPicPr>
            <a:picLocks noChangeAspect="1"/>
          </p:cNvPicPr>
          <p:nvPr/>
        </p:nvPicPr>
        <p:blipFill>
          <a:blip r:embed="rId2"/>
          <a:stretch>
            <a:fillRect/>
          </a:stretch>
        </p:blipFill>
        <p:spPr>
          <a:xfrm>
            <a:off x="6096000" y="3789544"/>
            <a:ext cx="6899056" cy="2880000"/>
          </a:xfrm>
          <a:prstGeom prst="rect">
            <a:avLst/>
          </a:prstGeom>
        </p:spPr>
      </p:pic>
      <p:pic>
        <p:nvPicPr>
          <p:cNvPr id="10" name="Picture 9">
            <a:extLst>
              <a:ext uri="{FF2B5EF4-FFF2-40B4-BE49-F238E27FC236}">
                <a16:creationId xmlns:a16="http://schemas.microsoft.com/office/drawing/2014/main" id="{89ADC2D8-9338-99F2-B548-69FFEE2C62E4}"/>
              </a:ext>
            </a:extLst>
          </p:cNvPr>
          <p:cNvPicPr>
            <a:picLocks noChangeAspect="1"/>
          </p:cNvPicPr>
          <p:nvPr/>
        </p:nvPicPr>
        <p:blipFill>
          <a:blip r:embed="rId3"/>
          <a:stretch>
            <a:fillRect/>
          </a:stretch>
        </p:blipFill>
        <p:spPr>
          <a:xfrm>
            <a:off x="6096000" y="730603"/>
            <a:ext cx="10012949" cy="2880000"/>
          </a:xfrm>
          <a:prstGeom prst="rect">
            <a:avLst/>
          </a:prstGeom>
        </p:spPr>
      </p:pic>
    </p:spTree>
    <p:extLst>
      <p:ext uri="{BB962C8B-B14F-4D97-AF65-F5344CB8AC3E}">
        <p14:creationId xmlns:p14="http://schemas.microsoft.com/office/powerpoint/2010/main" val="1322927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D82F63C4-00F8-E5C2-0960-22E4EBE8F84E}"/>
              </a:ext>
            </a:extLst>
          </p:cNvPr>
          <p:cNvSpPr txBox="1">
            <a:spLocks/>
          </p:cNvSpPr>
          <p:nvPr/>
        </p:nvSpPr>
        <p:spPr>
          <a:xfrm>
            <a:off x="681313" y="132558"/>
            <a:ext cx="2378075" cy="1111250"/>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accent2">
                    <a:lumMod val="50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2">
                    <a:lumMod val="50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2">
                    <a:lumMod val="50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5200" dirty="0">
                <a:solidFill>
                  <a:schemeClr val="bg1"/>
                </a:solidFill>
              </a:rPr>
              <a:t>05</a:t>
            </a:r>
          </a:p>
          <a:p>
            <a:endParaRPr lang="en-GB" dirty="0"/>
          </a:p>
        </p:txBody>
      </p:sp>
      <p:sp>
        <p:nvSpPr>
          <p:cNvPr id="5" name="Text Placeholder 5">
            <a:extLst>
              <a:ext uri="{FF2B5EF4-FFF2-40B4-BE49-F238E27FC236}">
                <a16:creationId xmlns:a16="http://schemas.microsoft.com/office/drawing/2014/main" id="{7D517D1C-FFCC-AF89-2B33-67235C797AE2}"/>
              </a:ext>
            </a:extLst>
          </p:cNvPr>
          <p:cNvSpPr txBox="1">
            <a:spLocks/>
          </p:cNvSpPr>
          <p:nvPr/>
        </p:nvSpPr>
        <p:spPr>
          <a:xfrm>
            <a:off x="761916" y="609599"/>
            <a:ext cx="5128344" cy="6242508"/>
          </a:xfrm>
          <a:prstGeom prst="rect">
            <a:avLst/>
          </a:prstGeom>
          <a:solidFill>
            <a:schemeClr val="accent4">
              <a:lumMod val="40000"/>
              <a:lumOff val="60000"/>
              <a:alpha val="51000"/>
            </a:schemeClr>
          </a:solidFill>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accent2">
                    <a:lumMod val="50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2">
                    <a:lumMod val="50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2">
                    <a:lumMod val="50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endParaRPr lang="en-GB" dirty="0"/>
          </a:p>
          <a:p>
            <a:pPr>
              <a:lnSpc>
                <a:spcPct val="110000"/>
              </a:lnSpc>
            </a:pPr>
            <a:endParaRPr lang="en-GB" sz="1400" b="1" dirty="0"/>
          </a:p>
          <a:p>
            <a:pPr lvl="1">
              <a:lnSpc>
                <a:spcPct val="110000"/>
              </a:lnSpc>
            </a:pPr>
            <a:endParaRPr lang="en-GB" sz="1400" dirty="0"/>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160353" y="517972"/>
            <a:ext cx="3935647" cy="1340615"/>
          </a:xfrm>
        </p:spPr>
        <p:txBody>
          <a:bodyPr rtlCol="0"/>
          <a:lstStyle/>
          <a:p>
            <a:pPr rtl="0"/>
            <a:r>
              <a:rPr lang="en-GB" dirty="0"/>
              <a:t>Appreciation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rtl="0"/>
            <a:fld id="{1081208F-C88E-42D8-A9F1-DCFACD6C1F23}" type="datetime1">
              <a:rPr lang="en-GB" smtClean="0"/>
              <a:t>08/03/2023</a:t>
            </a:fld>
            <a:endParaRPr lang="en-GB"/>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en-GB" smtClean="0"/>
              <a:pPr rtl="0"/>
              <a:t>15</a:t>
            </a:fld>
            <a:endParaRPr lang="en-GB"/>
          </a:p>
        </p:txBody>
      </p:sp>
      <p:sp>
        <p:nvSpPr>
          <p:cNvPr id="2" name="Text Placeholder 1">
            <a:extLst>
              <a:ext uri="{FF2B5EF4-FFF2-40B4-BE49-F238E27FC236}">
                <a16:creationId xmlns:a16="http://schemas.microsoft.com/office/drawing/2014/main" id="{6B4FE628-C808-397B-FBF6-676BEA246080}"/>
              </a:ext>
            </a:extLst>
          </p:cNvPr>
          <p:cNvSpPr txBox="1">
            <a:spLocks/>
          </p:cNvSpPr>
          <p:nvPr/>
        </p:nvSpPr>
        <p:spPr>
          <a:xfrm>
            <a:off x="761917" y="1858587"/>
            <a:ext cx="4594943" cy="486685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b="1" dirty="0">
                <a:solidFill>
                  <a:schemeClr val="accent2">
                    <a:lumMod val="50000"/>
                  </a:schemeClr>
                </a:solidFill>
              </a:rPr>
              <a:t>In general, it is useful for the users</a:t>
            </a:r>
          </a:p>
          <a:p>
            <a:pPr>
              <a:lnSpc>
                <a:spcPct val="100000"/>
              </a:lnSpc>
            </a:pPr>
            <a:r>
              <a:rPr lang="en-GB" sz="2000" dirty="0">
                <a:solidFill>
                  <a:schemeClr val="accent2">
                    <a:lumMod val="50000"/>
                  </a:schemeClr>
                </a:solidFill>
              </a:rPr>
              <a:t>Great tool to organize your to-watch list</a:t>
            </a:r>
          </a:p>
          <a:p>
            <a:pPr>
              <a:lnSpc>
                <a:spcPct val="100000"/>
              </a:lnSpc>
            </a:pPr>
            <a:endParaRPr lang="en-GB" sz="2000" dirty="0">
              <a:solidFill>
                <a:schemeClr val="accent2">
                  <a:lumMod val="50000"/>
                </a:schemeClr>
              </a:solidFill>
            </a:endParaRPr>
          </a:p>
          <a:p>
            <a:pPr marL="0" indent="0">
              <a:lnSpc>
                <a:spcPct val="100000"/>
              </a:lnSpc>
              <a:buNone/>
            </a:pPr>
            <a:r>
              <a:rPr lang="en-GB" b="1" dirty="0">
                <a:solidFill>
                  <a:schemeClr val="accent2">
                    <a:lumMod val="50000"/>
                  </a:schemeClr>
                </a:solidFill>
              </a:rPr>
              <a:t>However</a:t>
            </a:r>
          </a:p>
          <a:p>
            <a:pPr>
              <a:lnSpc>
                <a:spcPct val="100000"/>
              </a:lnSpc>
            </a:pPr>
            <a:r>
              <a:rPr lang="en-GB" sz="2000" dirty="0">
                <a:solidFill>
                  <a:schemeClr val="accent2">
                    <a:lumMod val="50000"/>
                  </a:schemeClr>
                </a:solidFill>
              </a:rPr>
              <a:t>Insufficient support</a:t>
            </a:r>
          </a:p>
          <a:p>
            <a:pPr>
              <a:lnSpc>
                <a:spcPct val="100000"/>
              </a:lnSpc>
            </a:pPr>
            <a:r>
              <a:rPr lang="en-GB" sz="2000" dirty="0">
                <a:solidFill>
                  <a:schemeClr val="accent2">
                    <a:lumMod val="50000"/>
                  </a:schemeClr>
                </a:solidFill>
              </a:rPr>
              <a:t>Various security and information problems</a:t>
            </a:r>
          </a:p>
          <a:p>
            <a:pPr>
              <a:lnSpc>
                <a:spcPct val="100000"/>
              </a:lnSpc>
            </a:pPr>
            <a:r>
              <a:rPr lang="en-GB" sz="2000" dirty="0">
                <a:solidFill>
                  <a:schemeClr val="accent2">
                    <a:lumMod val="50000"/>
                  </a:schemeClr>
                </a:solidFill>
              </a:rPr>
              <a:t>Unnecessary information</a:t>
            </a:r>
          </a:p>
          <a:p>
            <a:pPr>
              <a:lnSpc>
                <a:spcPct val="100000"/>
              </a:lnSpc>
            </a:pPr>
            <a:endParaRPr lang="en-GB" sz="2000" dirty="0">
              <a:solidFill>
                <a:schemeClr val="accent2">
                  <a:lumMod val="50000"/>
                </a:schemeClr>
              </a:solidFill>
            </a:endParaRPr>
          </a:p>
          <a:p>
            <a:pPr marL="0" indent="0">
              <a:lnSpc>
                <a:spcPct val="100000"/>
              </a:lnSpc>
              <a:buNone/>
            </a:pPr>
            <a:endParaRPr lang="en-US" sz="2000" dirty="0">
              <a:solidFill>
                <a:schemeClr val="accent2">
                  <a:lumMod val="50000"/>
                </a:schemeClr>
              </a:solidFill>
            </a:endParaRPr>
          </a:p>
          <a:p>
            <a:pPr marL="0" lvl="0" indent="0">
              <a:lnSpc>
                <a:spcPct val="100000"/>
              </a:lnSpc>
              <a:buNone/>
            </a:pPr>
            <a:endParaRPr lang="en-US" dirty="0"/>
          </a:p>
        </p:txBody>
      </p:sp>
      <p:pic>
        <p:nvPicPr>
          <p:cNvPr id="2050" name="Picture 2" descr="How to Write Conclusions That Don't Suck">
            <a:extLst>
              <a:ext uri="{FF2B5EF4-FFF2-40B4-BE49-F238E27FC236}">
                <a16:creationId xmlns:a16="http://schemas.microsoft.com/office/drawing/2014/main" id="{6ACE7F3B-2E45-A805-72C0-E4763FB75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742" y="1038225"/>
            <a:ext cx="6422857"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0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p:txBody>
          <a:bodyPr rtlCol="0"/>
          <a:lstStyle/>
          <a:p>
            <a:pPr rtl="0"/>
            <a:r>
              <a:rPr lang="en-GB" dirty="0"/>
              <a:t>Schedule</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p:txBody>
          <a:bodyPr rtlCol="0">
            <a:normAutofit/>
          </a:bodyPr>
          <a:lstStyle/>
          <a:p>
            <a:pPr rtl="0"/>
            <a:r>
              <a:rPr lang="en-GB" dirty="0"/>
              <a:t>01 Introduction</a:t>
            </a:r>
          </a:p>
          <a:p>
            <a:pPr rtl="0"/>
            <a:r>
              <a:rPr lang="en-GB" dirty="0"/>
              <a:t>02 Heuristic Evaluation</a:t>
            </a:r>
          </a:p>
          <a:p>
            <a:pPr rtl="0"/>
            <a:r>
              <a:rPr lang="en-GB" dirty="0"/>
              <a:t>03 Results and Solutions</a:t>
            </a:r>
          </a:p>
          <a:p>
            <a:pPr rtl="0"/>
            <a:r>
              <a:rPr lang="en-GB" dirty="0"/>
              <a:t>04 Cognitive walkthrough</a:t>
            </a:r>
          </a:p>
          <a:p>
            <a:pPr rtl="0"/>
            <a:r>
              <a:rPr lang="en-GB" dirty="0"/>
              <a:t>05 Appreciation</a:t>
            </a:r>
          </a:p>
          <a:p>
            <a:pPr rtl="0"/>
            <a:endParaRPr lang="en-GB" dirty="0"/>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rtlCol="0"/>
          <a:lstStyle/>
          <a:p>
            <a:pPr rtl="0"/>
            <a:fld id="{D6D76F34-980B-4388-B6BA-46CACDF7A85F}" type="datetime1">
              <a:rPr lang="en-GB" smtClean="0"/>
              <a:t>08/03/2023</a:t>
            </a:fld>
            <a:endParaRPr lang="en-GB"/>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n-GB" smtClean="0"/>
              <a:pPr/>
              <a:t>2</a:t>
            </a:fld>
            <a:endParaRPr lang="en-GB"/>
          </a:p>
        </p:txBody>
      </p:sp>
    </p:spTree>
    <p:extLst>
      <p:ext uri="{BB962C8B-B14F-4D97-AF65-F5344CB8AC3E}">
        <p14:creationId xmlns:p14="http://schemas.microsoft.com/office/powerpoint/2010/main" val="286551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rtlCol="0"/>
          <a:lstStyle/>
          <a:p>
            <a:pPr rtl="0"/>
            <a:r>
              <a:rPr lang="en-GB"/>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160353" y="517972"/>
            <a:ext cx="3935647" cy="1340615"/>
          </a:xfrm>
        </p:spPr>
        <p:txBody>
          <a:bodyPr rtlCol="0"/>
          <a:lstStyle/>
          <a:p>
            <a:pPr rtl="0"/>
            <a:r>
              <a:rPr lang="en-GB"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rtl="0"/>
            <a:fld id="{1081208F-C88E-42D8-A9F1-DCFACD6C1F23}" type="datetime1">
              <a:rPr lang="en-GB" smtClean="0"/>
              <a:t>08/03/2023</a:t>
            </a:fld>
            <a:endParaRPr lang="en-GB"/>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en-GB" smtClean="0"/>
              <a:pPr/>
              <a:t>3</a:t>
            </a:fld>
            <a:endParaRPr lang="en-GB"/>
          </a:p>
        </p:txBody>
      </p:sp>
      <p:graphicFrame>
        <p:nvGraphicFramePr>
          <p:cNvPr id="39" name="Content Placeholder 2">
            <a:extLst>
              <a:ext uri="{FF2B5EF4-FFF2-40B4-BE49-F238E27FC236}">
                <a16:creationId xmlns:a16="http://schemas.microsoft.com/office/drawing/2014/main" id="{8F4FBED0-1BA0-2358-E999-442C934CD884}"/>
              </a:ext>
            </a:extLst>
          </p:cNvPr>
          <p:cNvGraphicFramePr/>
          <p:nvPr>
            <p:extLst>
              <p:ext uri="{D42A27DB-BD31-4B8C-83A1-F6EECF244321}">
                <p14:modId xmlns:p14="http://schemas.microsoft.com/office/powerpoint/2010/main" val="3558509948"/>
              </p:ext>
            </p:extLst>
          </p:nvPr>
        </p:nvGraphicFramePr>
        <p:xfrm>
          <a:off x="1040130" y="2009775"/>
          <a:ext cx="3924300" cy="4391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Placeholder 10" descr="Graphical user interface, application&#10;&#10;Description automatically generated">
            <a:extLst>
              <a:ext uri="{FF2B5EF4-FFF2-40B4-BE49-F238E27FC236}">
                <a16:creationId xmlns:a16="http://schemas.microsoft.com/office/drawing/2014/main" id="{5C1E7F00-5357-1DB2-31C7-DFEE008906BF}"/>
              </a:ext>
            </a:extLst>
          </p:cNvPr>
          <p:cNvPicPr>
            <a:picLocks noChangeAspect="1"/>
          </p:cNvPicPr>
          <p:nvPr/>
        </p:nvPicPr>
        <p:blipFill rotWithShape="1">
          <a:blip r:embed="rId8"/>
          <a:srcRect l="3858" r="4887" b="-3"/>
          <a:stretch/>
        </p:blipFill>
        <p:spPr>
          <a:xfrm>
            <a:off x="6484620" y="2004219"/>
            <a:ext cx="4953000" cy="2849562"/>
          </a:xfrm>
          <a:prstGeom prst="rect">
            <a:avLst/>
          </a:prstGeom>
          <a:noFill/>
        </p:spPr>
      </p:pic>
    </p:spTree>
    <p:extLst>
      <p:ext uri="{BB962C8B-B14F-4D97-AF65-F5344CB8AC3E}">
        <p14:creationId xmlns:p14="http://schemas.microsoft.com/office/powerpoint/2010/main" val="237129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160353" y="517972"/>
            <a:ext cx="3935647" cy="1340615"/>
          </a:xfrm>
        </p:spPr>
        <p:txBody>
          <a:bodyPr rtlCol="0"/>
          <a:lstStyle/>
          <a:p>
            <a:pPr rtl="0"/>
            <a:r>
              <a:rPr lang="en-GB" dirty="0"/>
              <a:t>Heuristic Evaluation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rtl="0"/>
            <a:fld id="{1081208F-C88E-42D8-A9F1-DCFACD6C1F23}" type="datetime1">
              <a:rPr lang="en-GB" smtClean="0"/>
              <a:t>08/03/2023</a:t>
            </a:fld>
            <a:endParaRPr lang="en-GB"/>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en-GB" smtClean="0"/>
              <a:pPr rtl="0"/>
              <a:t>4</a:t>
            </a:fld>
            <a:endParaRPr lang="en-GB"/>
          </a:p>
        </p:txBody>
      </p:sp>
      <p:sp>
        <p:nvSpPr>
          <p:cNvPr id="2" name="Text Placeholder 1">
            <a:extLst>
              <a:ext uri="{FF2B5EF4-FFF2-40B4-BE49-F238E27FC236}">
                <a16:creationId xmlns:a16="http://schemas.microsoft.com/office/drawing/2014/main" id="{6B4FE628-C808-397B-FBF6-676BEA246080}"/>
              </a:ext>
            </a:extLst>
          </p:cNvPr>
          <p:cNvSpPr txBox="1">
            <a:spLocks/>
          </p:cNvSpPr>
          <p:nvPr/>
        </p:nvSpPr>
        <p:spPr>
          <a:xfrm>
            <a:off x="761917" y="1858587"/>
            <a:ext cx="4594943" cy="475992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b="1" dirty="0">
                <a:solidFill>
                  <a:schemeClr val="accent2">
                    <a:lumMod val="50000"/>
                  </a:schemeClr>
                </a:solidFill>
              </a:rPr>
              <a:t>To evaluate TV Time we are using:</a:t>
            </a:r>
          </a:p>
          <a:p>
            <a:pPr>
              <a:lnSpc>
                <a:spcPct val="100000"/>
              </a:lnSpc>
            </a:pPr>
            <a:r>
              <a:rPr lang="en-GB" sz="2000" dirty="0">
                <a:solidFill>
                  <a:schemeClr val="accent2">
                    <a:lumMod val="50000"/>
                  </a:schemeClr>
                </a:solidFill>
              </a:rPr>
              <a:t>Jakob Nielsen’s 10 Heuristics for UI Design</a:t>
            </a:r>
          </a:p>
          <a:p>
            <a:pPr>
              <a:lnSpc>
                <a:spcPct val="100000"/>
              </a:lnSpc>
            </a:pPr>
            <a:r>
              <a:rPr lang="en-GB" sz="2000" dirty="0">
                <a:solidFill>
                  <a:schemeClr val="accent2">
                    <a:lumMod val="50000"/>
                  </a:schemeClr>
                </a:solidFill>
              </a:rPr>
              <a:t>Jakob Nielsen’s Severity Scale for Interaction Design</a:t>
            </a:r>
            <a:endParaRPr lang="en-US" sz="2000" dirty="0">
              <a:solidFill>
                <a:schemeClr val="accent2">
                  <a:lumMod val="50000"/>
                </a:schemeClr>
              </a:solidFill>
            </a:endParaRPr>
          </a:p>
          <a:p>
            <a:pPr marL="0" lvl="0" indent="0">
              <a:lnSpc>
                <a:spcPct val="100000"/>
              </a:lnSpc>
              <a:buNone/>
            </a:pPr>
            <a:endParaRPr lang="en-US" dirty="0"/>
          </a:p>
        </p:txBody>
      </p:sp>
      <p:sp>
        <p:nvSpPr>
          <p:cNvPr id="7" name="Text Placeholder 8">
            <a:extLst>
              <a:ext uri="{FF2B5EF4-FFF2-40B4-BE49-F238E27FC236}">
                <a16:creationId xmlns:a16="http://schemas.microsoft.com/office/drawing/2014/main" id="{D82F63C4-00F8-E5C2-0960-22E4EBE8F84E}"/>
              </a:ext>
            </a:extLst>
          </p:cNvPr>
          <p:cNvSpPr txBox="1">
            <a:spLocks/>
          </p:cNvSpPr>
          <p:nvPr/>
        </p:nvSpPr>
        <p:spPr>
          <a:xfrm>
            <a:off x="681313" y="132558"/>
            <a:ext cx="2378075" cy="1111250"/>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accent2">
                    <a:lumMod val="50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2">
                    <a:lumMod val="50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2">
                    <a:lumMod val="50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5200" dirty="0">
                <a:solidFill>
                  <a:schemeClr val="bg1"/>
                </a:solidFill>
              </a:rPr>
              <a:t>02</a:t>
            </a:r>
          </a:p>
          <a:p>
            <a:endParaRPr lang="en-GB" dirty="0"/>
          </a:p>
        </p:txBody>
      </p:sp>
      <p:pic>
        <p:nvPicPr>
          <p:cNvPr id="9" name="Picture 8" descr="Graphical user interface&#10;&#10;Description automatically generated">
            <a:extLst>
              <a:ext uri="{FF2B5EF4-FFF2-40B4-BE49-F238E27FC236}">
                <a16:creationId xmlns:a16="http://schemas.microsoft.com/office/drawing/2014/main" id="{EE33CAFE-7282-ABE1-539E-D82A767361D7}"/>
              </a:ext>
            </a:extLst>
          </p:cNvPr>
          <p:cNvPicPr>
            <a:picLocks noChangeAspect="1"/>
          </p:cNvPicPr>
          <p:nvPr/>
        </p:nvPicPr>
        <p:blipFill>
          <a:blip r:embed="rId3"/>
          <a:stretch>
            <a:fillRect/>
          </a:stretch>
        </p:blipFill>
        <p:spPr>
          <a:xfrm>
            <a:off x="6681230" y="293403"/>
            <a:ext cx="5510770" cy="2880000"/>
          </a:xfrm>
          <a:prstGeom prst="rect">
            <a:avLst/>
          </a:prstGeom>
          <a:blipFill>
            <a:blip r:embed="rId4"/>
            <a:tile tx="0" ty="0" sx="100000" sy="100000" flip="none" algn="tl"/>
          </a:blipFill>
          <a:effectLst>
            <a:innerShdw blurRad="63500" dist="50800" dir="8100000">
              <a:prstClr val="black">
                <a:alpha val="50000"/>
              </a:prstClr>
            </a:innerShdw>
          </a:effectLst>
        </p:spPr>
      </p:pic>
      <p:pic>
        <p:nvPicPr>
          <p:cNvPr id="4104" name="Picture 8">
            <a:extLst>
              <a:ext uri="{FF2B5EF4-FFF2-40B4-BE49-F238E27FC236}">
                <a16:creationId xmlns:a16="http://schemas.microsoft.com/office/drawing/2014/main" id="{035FE083-13F8-37A0-FB1D-1ABC4C520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755" y="3213722"/>
            <a:ext cx="6612245" cy="36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89E83D2-4502-F3F7-7521-0E1CD6D5C433}"/>
              </a:ext>
            </a:extLst>
          </p:cNvPr>
          <p:cNvPicPr>
            <a:picLocks noChangeAspect="1"/>
          </p:cNvPicPr>
          <p:nvPr/>
        </p:nvPicPr>
        <p:blipFill>
          <a:blip r:embed="rId6"/>
          <a:stretch>
            <a:fillRect/>
          </a:stretch>
        </p:blipFill>
        <p:spPr>
          <a:xfrm>
            <a:off x="5583795" y="378268"/>
            <a:ext cx="1316744" cy="2885309"/>
          </a:xfrm>
          <a:prstGeom prst="rect">
            <a:avLst/>
          </a:prstGeom>
        </p:spPr>
      </p:pic>
      <p:pic>
        <p:nvPicPr>
          <p:cNvPr id="13" name="Picture 12">
            <a:extLst>
              <a:ext uri="{FF2B5EF4-FFF2-40B4-BE49-F238E27FC236}">
                <a16:creationId xmlns:a16="http://schemas.microsoft.com/office/drawing/2014/main" id="{05156A0C-7828-E3DB-6DFC-24ADEE9DF71F}"/>
              </a:ext>
            </a:extLst>
          </p:cNvPr>
          <p:cNvPicPr>
            <a:picLocks noChangeAspect="1"/>
          </p:cNvPicPr>
          <p:nvPr/>
        </p:nvPicPr>
        <p:blipFill>
          <a:blip r:embed="rId6"/>
          <a:stretch>
            <a:fillRect/>
          </a:stretch>
        </p:blipFill>
        <p:spPr>
          <a:xfrm>
            <a:off x="5585460" y="0"/>
            <a:ext cx="6606540" cy="378268"/>
          </a:xfrm>
          <a:prstGeom prst="rect">
            <a:avLst/>
          </a:prstGeom>
        </p:spPr>
      </p:pic>
    </p:spTree>
    <p:extLst>
      <p:ext uri="{BB962C8B-B14F-4D97-AF65-F5344CB8AC3E}">
        <p14:creationId xmlns:p14="http://schemas.microsoft.com/office/powerpoint/2010/main" val="2259943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02</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572083" cy="5730428"/>
          </a:xfrm>
          <a:solidFill>
            <a:schemeClr val="accent4">
              <a:lumMod val="40000"/>
              <a:lumOff val="60000"/>
              <a:alpha val="51000"/>
            </a:schemeClr>
          </a:solidFill>
        </p:spPr>
        <p:txBody>
          <a:bodyPr>
            <a:normAutofit/>
          </a:bodyPr>
          <a:lstStyle/>
          <a:p>
            <a:endParaRPr lang="en-GB" dirty="0"/>
          </a:p>
          <a:p>
            <a:endParaRPr lang="en-GB" dirty="0"/>
          </a:p>
          <a:p>
            <a:endParaRPr lang="en-GB" dirty="0"/>
          </a:p>
          <a:p>
            <a:pPr marL="285750" indent="-285750">
              <a:buFont typeface="Arial" panose="020B0604020202020204" pitchFamily="34" charset="0"/>
              <a:buChar char="•"/>
            </a:pPr>
            <a:r>
              <a:rPr lang="en-GB" b="1" dirty="0"/>
              <a:t>Problem:</a:t>
            </a:r>
            <a:r>
              <a:rPr lang="en-GB" dirty="0"/>
              <a:t> Options hidden in the calendar</a:t>
            </a:r>
          </a:p>
          <a:p>
            <a:pPr marL="285750" indent="-285750">
              <a:buFont typeface="Arial" panose="020B0604020202020204" pitchFamily="34" charset="0"/>
              <a:buChar char="•"/>
            </a:pPr>
            <a:r>
              <a:rPr lang="en-GB" b="1" dirty="0"/>
              <a:t>Heuristic: </a:t>
            </a:r>
            <a:r>
              <a:rPr lang="en-GB" dirty="0"/>
              <a:t>Match between system and the real world</a:t>
            </a:r>
          </a:p>
          <a:p>
            <a:pPr marL="285750" indent="-285750">
              <a:buFont typeface="Arial" panose="020B0604020202020204" pitchFamily="34" charset="0"/>
              <a:buChar char="•"/>
            </a:pPr>
            <a:r>
              <a:rPr lang="en-GB" b="1" dirty="0"/>
              <a:t>Severity:  </a:t>
            </a:r>
            <a:r>
              <a:rPr lang="en-GB" dirty="0"/>
              <a:t>1</a:t>
            </a:r>
          </a:p>
          <a:p>
            <a:pPr marL="285750" indent="-285750">
              <a:buFont typeface="Arial" panose="020B0604020202020204" pitchFamily="34" charset="0"/>
              <a:buChar char="•"/>
            </a:pPr>
            <a:r>
              <a:rPr lang="en-GB" b="1" dirty="0"/>
              <a:t>Description: </a:t>
            </a:r>
            <a:r>
              <a:rPr lang="en-GB" dirty="0"/>
              <a:t>While in the calendar it is possible to go back in the calendar while “scrolling up” to the top of the page. This option is hidden and less natural due to most of the apps using this action to refresh the page.</a:t>
            </a:r>
            <a:endParaRPr lang="en-GB" b="1" dirty="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5</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Heuristic Evaluation</a:t>
            </a:r>
          </a:p>
        </p:txBody>
      </p:sp>
      <p:pic>
        <p:nvPicPr>
          <p:cNvPr id="2050" name="Picture 2">
            <a:extLst>
              <a:ext uri="{FF2B5EF4-FFF2-40B4-BE49-F238E27FC236}">
                <a16:creationId xmlns:a16="http://schemas.microsoft.com/office/drawing/2014/main" id="{C063FA5E-305E-772B-FA55-242CC5256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95899"/>
            <a:ext cx="6310244"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375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02</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572083" cy="5730428"/>
          </a:xfrm>
          <a:solidFill>
            <a:schemeClr val="accent4">
              <a:lumMod val="40000"/>
              <a:lumOff val="60000"/>
              <a:alpha val="51000"/>
            </a:schemeClr>
          </a:solidFill>
        </p:spPr>
        <p:txBody>
          <a:bodyPr>
            <a:normAutofit/>
          </a:bodyPr>
          <a:lstStyle/>
          <a:p>
            <a:endParaRPr lang="en-GB" dirty="0"/>
          </a:p>
          <a:p>
            <a:endParaRPr lang="en-GB" dirty="0"/>
          </a:p>
          <a:p>
            <a:endParaRPr lang="en-GB" dirty="0"/>
          </a:p>
          <a:p>
            <a:pPr marL="285750" indent="-285750">
              <a:buFont typeface="Arial" panose="020B0604020202020204" pitchFamily="34" charset="0"/>
              <a:buChar char="•"/>
            </a:pPr>
            <a:r>
              <a:rPr lang="en-GB" b="1" dirty="0"/>
              <a:t>Problem: </a:t>
            </a:r>
            <a:r>
              <a:rPr lang="en-GB" dirty="0"/>
              <a:t>Help button does not allow to go back</a:t>
            </a:r>
          </a:p>
          <a:p>
            <a:pPr marL="285750" indent="-285750">
              <a:buFont typeface="Arial" panose="020B0604020202020204" pitchFamily="34" charset="0"/>
              <a:buChar char="•"/>
            </a:pPr>
            <a:r>
              <a:rPr lang="en-GB" b="1" dirty="0"/>
              <a:t>Heuristic: </a:t>
            </a:r>
            <a:r>
              <a:rPr lang="en-GB" dirty="0"/>
              <a:t>User control and freedom</a:t>
            </a:r>
          </a:p>
          <a:p>
            <a:pPr marL="285750" indent="-285750">
              <a:buFont typeface="Arial" panose="020B0604020202020204" pitchFamily="34" charset="0"/>
              <a:buChar char="•"/>
            </a:pPr>
            <a:r>
              <a:rPr lang="en-GB" b="1" dirty="0"/>
              <a:t>Severity: </a:t>
            </a:r>
            <a:r>
              <a:rPr lang="en-GB" dirty="0"/>
              <a:t> 4</a:t>
            </a:r>
          </a:p>
          <a:p>
            <a:pPr marL="285750" indent="-285750">
              <a:buFont typeface="Arial" panose="020B0604020202020204" pitchFamily="34" charset="0"/>
              <a:buChar char="•"/>
            </a:pPr>
            <a:r>
              <a:rPr lang="en-GB" b="1" dirty="0"/>
              <a:t>Description: </a:t>
            </a:r>
            <a:r>
              <a:rPr lang="en-GB" dirty="0"/>
              <a:t>In the case the user clicks in the button “help”, he is redirected to a new page without an option to go back without having to login again (the login does not even work).</a:t>
            </a:r>
            <a:endParaRPr lang="en-GB" b="1" dirty="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6</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Heuristic Evaluation</a:t>
            </a:r>
          </a:p>
        </p:txBody>
      </p:sp>
      <p:pic>
        <p:nvPicPr>
          <p:cNvPr id="3074" name="Picture 2">
            <a:extLst>
              <a:ext uri="{FF2B5EF4-FFF2-40B4-BE49-F238E27FC236}">
                <a16:creationId xmlns:a16="http://schemas.microsoft.com/office/drawing/2014/main" id="{A1B0F530-28F2-40D0-BF69-0C381256B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95899"/>
            <a:ext cx="6301277"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9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02</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572083" cy="5862647"/>
          </a:xfrm>
          <a:solidFill>
            <a:schemeClr val="accent4">
              <a:lumMod val="40000"/>
              <a:lumOff val="60000"/>
              <a:alpha val="51000"/>
            </a:schemeClr>
          </a:solidFill>
        </p:spPr>
        <p:txBody>
          <a:bodyPr>
            <a:normAutofit/>
          </a:bodyPr>
          <a:lstStyle/>
          <a:p>
            <a:endParaRPr lang="en-GB" dirty="0"/>
          </a:p>
          <a:p>
            <a:endParaRPr lang="en-GB" dirty="0"/>
          </a:p>
          <a:p>
            <a:endParaRPr lang="en-GB" dirty="0"/>
          </a:p>
          <a:p>
            <a:pPr marL="285750" indent="-285750">
              <a:buFont typeface="Arial" panose="020B0604020202020204" pitchFamily="34" charset="0"/>
              <a:buChar char="•"/>
            </a:pPr>
            <a:r>
              <a:rPr lang="en-GB" b="1" dirty="0"/>
              <a:t>Problem: </a:t>
            </a:r>
            <a:r>
              <a:rPr lang="en-GB" dirty="0"/>
              <a:t>Changing Password</a:t>
            </a:r>
          </a:p>
          <a:p>
            <a:pPr marL="285750" indent="-285750">
              <a:buFont typeface="Arial" panose="020B0604020202020204" pitchFamily="34" charset="0"/>
              <a:buChar char="•"/>
            </a:pPr>
            <a:r>
              <a:rPr lang="en-GB" b="1" dirty="0"/>
              <a:t>Heuristic: </a:t>
            </a:r>
            <a:r>
              <a:rPr lang="en-GB" dirty="0"/>
              <a:t>Help users recognize, diagnose, and recover from errors</a:t>
            </a:r>
          </a:p>
          <a:p>
            <a:pPr marL="285750" indent="-285750">
              <a:buFont typeface="Arial" panose="020B0604020202020204" pitchFamily="34" charset="0"/>
              <a:buChar char="•"/>
            </a:pPr>
            <a:r>
              <a:rPr lang="en-GB" b="1" dirty="0"/>
              <a:t>Severity:   </a:t>
            </a:r>
            <a:r>
              <a:rPr lang="en-GB" dirty="0"/>
              <a:t>4</a:t>
            </a:r>
          </a:p>
          <a:p>
            <a:pPr marL="285750" indent="-285750">
              <a:buFont typeface="Arial" panose="020B0604020202020204" pitchFamily="34" charset="0"/>
              <a:buChar char="•"/>
            </a:pPr>
            <a:r>
              <a:rPr lang="en-GB" b="1" dirty="0"/>
              <a:t>Description: </a:t>
            </a:r>
            <a:r>
              <a:rPr lang="en-GB" dirty="0"/>
              <a:t>When changing passwords it is necessary to write the previous password. In case the password was wrong, the system will pretend the change was correct but it will not change to the new password</a:t>
            </a:r>
            <a:endParaRPr lang="en-GB" b="1" dirty="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7</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Heuristic Evaluation</a:t>
            </a:r>
          </a:p>
        </p:txBody>
      </p:sp>
      <p:pic>
        <p:nvPicPr>
          <p:cNvPr id="1032" name="Picture 8">
            <a:extLst>
              <a:ext uri="{FF2B5EF4-FFF2-40B4-BE49-F238E27FC236}">
                <a16:creationId xmlns:a16="http://schemas.microsoft.com/office/drawing/2014/main" id="{C82A2AC1-219E-4B5E-6F72-6CAACB328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95899"/>
            <a:ext cx="6183226"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5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02</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572083" cy="5862647"/>
          </a:xfrm>
          <a:solidFill>
            <a:schemeClr val="accent4">
              <a:lumMod val="40000"/>
              <a:lumOff val="60000"/>
              <a:alpha val="51000"/>
            </a:schemeClr>
          </a:solidFill>
        </p:spPr>
        <p:txBody>
          <a:bodyPr>
            <a:normAutofit/>
          </a:bodyPr>
          <a:lstStyle/>
          <a:p>
            <a:endParaRPr lang="en-GB" dirty="0"/>
          </a:p>
          <a:p>
            <a:endParaRPr lang="en-GB" dirty="0"/>
          </a:p>
          <a:p>
            <a:endParaRPr lang="en-GB" dirty="0"/>
          </a:p>
          <a:p>
            <a:pPr marL="285750" indent="-285750">
              <a:buFont typeface="Arial" panose="020B0604020202020204" pitchFamily="34" charset="0"/>
              <a:buChar char="•"/>
            </a:pPr>
            <a:r>
              <a:rPr lang="en-GB" b="1" dirty="0"/>
              <a:t>Problem: </a:t>
            </a:r>
            <a:r>
              <a:rPr lang="en-GB" dirty="0"/>
              <a:t>Lack of documentation for the web page</a:t>
            </a:r>
          </a:p>
          <a:p>
            <a:pPr marL="285750" indent="-285750">
              <a:buFont typeface="Arial" panose="020B0604020202020204" pitchFamily="34" charset="0"/>
              <a:buChar char="•"/>
            </a:pPr>
            <a:r>
              <a:rPr lang="en-GB" b="1" dirty="0"/>
              <a:t>Heuristic: </a:t>
            </a:r>
            <a:r>
              <a:rPr lang="en-GB" dirty="0"/>
              <a:t>Help and documentation</a:t>
            </a:r>
          </a:p>
          <a:p>
            <a:pPr marL="285750" indent="-285750">
              <a:buFont typeface="Arial" panose="020B0604020202020204" pitchFamily="34" charset="0"/>
              <a:buChar char="•"/>
            </a:pPr>
            <a:r>
              <a:rPr lang="en-GB" b="1" dirty="0"/>
              <a:t>Severity:   </a:t>
            </a:r>
            <a:r>
              <a:rPr lang="en-GB" dirty="0"/>
              <a:t>3</a:t>
            </a:r>
          </a:p>
          <a:p>
            <a:pPr marL="285750" indent="-285750">
              <a:buFont typeface="Arial" panose="020B0604020202020204" pitchFamily="34" charset="0"/>
              <a:buChar char="•"/>
            </a:pPr>
            <a:r>
              <a:rPr lang="en-GB" b="1" dirty="0"/>
              <a:t>Description: </a:t>
            </a:r>
            <a:r>
              <a:rPr lang="en-GB" dirty="0"/>
              <a:t>The help in the resolution of problems is strictly focused in the mobile app, therefore there is no useful documentation to solve problems for the web page users</a:t>
            </a:r>
            <a:endParaRPr lang="en-GB" b="1" dirty="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8</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Heuristic Evaluation</a:t>
            </a:r>
          </a:p>
        </p:txBody>
      </p:sp>
      <p:pic>
        <p:nvPicPr>
          <p:cNvPr id="1026" name="Picture 2">
            <a:extLst>
              <a:ext uri="{FF2B5EF4-FFF2-40B4-BE49-F238E27FC236}">
                <a16:creationId xmlns:a16="http://schemas.microsoft.com/office/drawing/2014/main" id="{FA72D588-C41B-6689-20D8-8A0E45CDE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84722"/>
            <a:ext cx="9053045"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5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dirty="0"/>
              <a:t>03</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724484" cy="5862647"/>
          </a:xfrm>
          <a:solidFill>
            <a:schemeClr val="accent4">
              <a:lumMod val="40000"/>
              <a:lumOff val="60000"/>
              <a:alpha val="51000"/>
            </a:schemeClr>
          </a:solidFill>
        </p:spPr>
        <p:txBody>
          <a:bodyPr>
            <a:normAutofit/>
          </a:bodyPr>
          <a:lstStyle/>
          <a:p>
            <a:endParaRPr lang="en-GB" dirty="0"/>
          </a:p>
          <a:p>
            <a:endParaRPr lang="en-GB" dirty="0"/>
          </a:p>
          <a:p>
            <a:endParaRPr lang="en-GB" dirty="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9</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dirty="0"/>
              <a:t>Results and</a:t>
            </a:r>
            <a:br>
              <a:rPr lang="en-GB" dirty="0"/>
            </a:br>
            <a:r>
              <a:rPr lang="en-GB" dirty="0"/>
              <a:t>Solutions</a:t>
            </a:r>
          </a:p>
        </p:txBody>
      </p:sp>
      <p:pic>
        <p:nvPicPr>
          <p:cNvPr id="11" name="Picture 10">
            <a:extLst>
              <a:ext uri="{FF2B5EF4-FFF2-40B4-BE49-F238E27FC236}">
                <a16:creationId xmlns:a16="http://schemas.microsoft.com/office/drawing/2014/main" id="{B1EB5D2C-73C3-9066-BF91-60BE09C9666D}"/>
              </a:ext>
            </a:extLst>
          </p:cNvPr>
          <p:cNvPicPr>
            <a:picLocks noChangeAspect="1"/>
          </p:cNvPicPr>
          <p:nvPr/>
        </p:nvPicPr>
        <p:blipFill>
          <a:blip r:embed="rId2"/>
          <a:stretch>
            <a:fillRect/>
          </a:stretch>
        </p:blipFill>
        <p:spPr>
          <a:xfrm>
            <a:off x="6014357" y="423862"/>
            <a:ext cx="5867400" cy="6010275"/>
          </a:xfrm>
          <a:prstGeom prst="rect">
            <a:avLst/>
          </a:prstGeom>
        </p:spPr>
      </p:pic>
    </p:spTree>
    <p:extLst>
      <p:ext uri="{BB962C8B-B14F-4D97-AF65-F5344CB8AC3E}">
        <p14:creationId xmlns:p14="http://schemas.microsoft.com/office/powerpoint/2010/main" val="3535693952"/>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40280_TF16411245_Win32" id="{33C70362-BA4B-4895-927F-CB48CBF7D6C5}" vid="{56BF4597-7B40-4E55-A252-C139064E89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2.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{A266CF23-559F-4B12-9405-8B3670A52629}tf16411245_win32</Template>
  <TotalTime>1178</TotalTime>
  <Words>732</Words>
  <Application>Microsoft Office PowerPoint</Application>
  <PresentationFormat>Widescreen</PresentationFormat>
  <Paragraphs>177</Paragraphs>
  <Slides>15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Biome Light</vt:lpstr>
      <vt:lpstr>Calibri</vt:lpstr>
      <vt:lpstr>Office Theme</vt:lpstr>
      <vt:lpstr>TV TIME</vt:lpstr>
      <vt:lpstr>Schedule</vt:lpstr>
      <vt:lpstr>Introduction</vt:lpstr>
      <vt:lpstr>Heuristic Evaluation</vt:lpstr>
      <vt:lpstr>Heuristic Evaluation</vt:lpstr>
      <vt:lpstr>Heuristic Evaluation</vt:lpstr>
      <vt:lpstr>Heuristic Evaluation</vt:lpstr>
      <vt:lpstr>Heuristic Evaluation</vt:lpstr>
      <vt:lpstr>Results and Solutions</vt:lpstr>
      <vt:lpstr>Cognitive Walkthrough</vt:lpstr>
      <vt:lpstr>Cognitive Walkthrough</vt:lpstr>
      <vt:lpstr>Cognitive Walkthrough</vt:lpstr>
      <vt:lpstr>Cognitive Walkthrough</vt:lpstr>
      <vt:lpstr>Cognitive Walkthrough</vt:lpstr>
      <vt:lpstr>Appreciation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 TIME</dc:title>
  <dc:creator>Diogo</dc:creator>
  <cp:lastModifiedBy>Diogo</cp:lastModifiedBy>
  <cp:revision>23</cp:revision>
  <dcterms:created xsi:type="dcterms:W3CDTF">2023-03-06T22:27:11Z</dcterms:created>
  <dcterms:modified xsi:type="dcterms:W3CDTF">2023-03-08T16:45:44Z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